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  <p:sldId id="288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428604"/>
            <a:ext cx="7772400" cy="1470025"/>
          </a:xfrm>
        </p:spPr>
        <p:txBody>
          <a:bodyPr/>
          <a:lstStyle/>
          <a:p>
            <a:r>
              <a:rPr lang="ru-RU" b="1" dirty="0" smtClean="0"/>
              <a:t>Лекция 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Модели и моделирование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071678"/>
            <a:ext cx="8643998" cy="4214842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AutoNum type="arabicPeriod"/>
            </a:pPr>
            <a:r>
              <a:rPr lang="ru-RU" u="sng" dirty="0" smtClean="0">
                <a:solidFill>
                  <a:schemeClr val="tx1"/>
                </a:solidFill>
              </a:rPr>
              <a:t>Общие </a:t>
            </a:r>
            <a:r>
              <a:rPr lang="ru-RU" u="sng" dirty="0" smtClean="0">
                <a:solidFill>
                  <a:schemeClr val="tx1"/>
                </a:solidFill>
              </a:rPr>
              <a:t>сведения о модели и </a:t>
            </a:r>
            <a:r>
              <a:rPr lang="ru-RU" u="sng" dirty="0" smtClean="0">
                <a:solidFill>
                  <a:schemeClr val="tx1"/>
                </a:solidFill>
              </a:rPr>
              <a:t>моделировании</a:t>
            </a:r>
            <a:endParaRPr lang="ru-RU" u="sng" dirty="0" smtClean="0">
              <a:solidFill>
                <a:schemeClr val="tx1"/>
              </a:solidFill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u="sng" dirty="0" smtClean="0">
                <a:solidFill>
                  <a:schemeClr val="tx1"/>
                </a:solidFill>
              </a:rPr>
              <a:t>Соотношение между моделью и </a:t>
            </a:r>
            <a:r>
              <a:rPr lang="ru-RU" u="sng" dirty="0" smtClean="0">
                <a:solidFill>
                  <a:schemeClr val="tx1"/>
                </a:solidFill>
              </a:rPr>
              <a:t>оригиналом</a:t>
            </a:r>
            <a:endParaRPr lang="ru-RU" dirty="0" smtClean="0">
              <a:solidFill>
                <a:schemeClr val="tx1"/>
              </a:solidFill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u="sng" dirty="0" smtClean="0">
                <a:solidFill>
                  <a:schemeClr val="tx1"/>
                </a:solidFill>
              </a:rPr>
              <a:t>Классификация моделей и </a:t>
            </a:r>
            <a:r>
              <a:rPr lang="ru-RU" u="sng" dirty="0" smtClean="0">
                <a:solidFill>
                  <a:schemeClr val="tx1"/>
                </a:solidFill>
              </a:rPr>
              <a:t>моделирования</a:t>
            </a:r>
          </a:p>
          <a:p>
            <a:pPr marL="514350" lvl="0" indent="-514350">
              <a:buFont typeface="Arial" pitchFamily="34" charset="0"/>
              <a:buAutoNum type="arabicPeriod"/>
            </a:pPr>
            <a:r>
              <a:rPr lang="ru-RU" u="sng" dirty="0" smtClean="0">
                <a:solidFill>
                  <a:schemeClr val="tx1"/>
                </a:solidFill>
              </a:rPr>
              <a:t>Основные виды знакового </a:t>
            </a:r>
            <a:r>
              <a:rPr lang="ru-RU" u="sng" dirty="0" smtClean="0">
                <a:solidFill>
                  <a:schemeClr val="tx1"/>
                </a:solidFill>
              </a:rPr>
              <a:t>моделирования</a:t>
            </a:r>
            <a:endParaRPr lang="ru-RU" dirty="0" smtClean="0">
              <a:solidFill>
                <a:schemeClr val="tx1"/>
              </a:solidFill>
            </a:endParaRPr>
          </a:p>
          <a:p>
            <a:pPr marL="514350" lvl="0" indent="-514350">
              <a:buFont typeface="Arial" pitchFamily="34" charset="0"/>
              <a:buAutoNum type="arabicPeriod"/>
            </a:pPr>
            <a:r>
              <a:rPr lang="ru-RU" u="sng" dirty="0" smtClean="0">
                <a:solidFill>
                  <a:schemeClr val="tx1"/>
                </a:solidFill>
              </a:rPr>
              <a:t>Особенности компьютерных </a:t>
            </a:r>
            <a:r>
              <a:rPr lang="ru-RU" u="sng" dirty="0" smtClean="0">
                <a:solidFill>
                  <a:schemeClr val="tx1"/>
                </a:solidFill>
              </a:rPr>
              <a:t>моделей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u="sng" dirty="0" smtClean="0">
                <a:solidFill>
                  <a:schemeClr val="tx1"/>
                </a:solidFill>
              </a:rPr>
              <a:t>Компьютерное моделирование и вычислительный </a:t>
            </a:r>
            <a:r>
              <a:rPr lang="ru-RU" u="sng" dirty="0" smtClean="0">
                <a:solidFill>
                  <a:schemeClr val="tx1"/>
                </a:solidFill>
              </a:rPr>
              <a:t>эксперимент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u="sng" dirty="0" smtClean="0">
                <a:solidFill>
                  <a:schemeClr val="tx1"/>
                </a:solidFill>
              </a:rPr>
              <a:t>Программные средства компьютерного </a:t>
            </a:r>
            <a:r>
              <a:rPr lang="ru-RU" u="sng" dirty="0" smtClean="0">
                <a:solidFill>
                  <a:schemeClr val="tx1"/>
                </a:solidFill>
              </a:rPr>
              <a:t>моделирования</a:t>
            </a:r>
            <a:endParaRPr lang="ru-RU" dirty="0" smtClean="0">
              <a:solidFill>
                <a:schemeClr val="tx1"/>
              </a:solidFill>
            </a:endParaRPr>
          </a:p>
          <a:p>
            <a:pPr marL="514350" lvl="0" indent="-514350">
              <a:buFont typeface="Arial" pitchFamily="34" charset="0"/>
              <a:buAutoNum type="arabicPeriod"/>
            </a:pPr>
            <a:endParaRPr lang="ru-RU" dirty="0" smtClean="0">
              <a:solidFill>
                <a:schemeClr val="tx1"/>
              </a:solidFill>
            </a:endParaRPr>
          </a:p>
          <a:p>
            <a:pPr marL="514350" indent="-514350">
              <a:buFont typeface="Arial" pitchFamily="34" charset="0"/>
              <a:buAutoNum type="arabicPeriod"/>
            </a:pPr>
            <a:endParaRPr lang="ru-RU" dirty="0" smtClean="0">
              <a:solidFill>
                <a:schemeClr val="tx1"/>
              </a:solidFill>
            </a:endParaRPr>
          </a:p>
          <a:p>
            <a:pPr marL="514350" lvl="0" indent="-514350">
              <a:buAutoNum type="arabicPeriod"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214414" y="642918"/>
            <a:ext cx="6462723" cy="4714908"/>
            <a:chOff x="2699" y="11507"/>
            <a:chExt cx="7816" cy="4142"/>
          </a:xfrm>
        </p:grpSpPr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2699" y="12225"/>
              <a:ext cx="3227" cy="1684"/>
            </a:xfrm>
            <a:custGeom>
              <a:avLst/>
              <a:gdLst/>
              <a:ahLst/>
              <a:cxnLst>
                <a:cxn ang="0">
                  <a:pos x="225" y="420"/>
                </a:cxn>
                <a:cxn ang="0">
                  <a:pos x="840" y="0"/>
                </a:cxn>
                <a:cxn ang="0">
                  <a:pos x="1290" y="15"/>
                </a:cxn>
                <a:cxn ang="0">
                  <a:pos x="1500" y="60"/>
                </a:cxn>
                <a:cxn ang="0">
                  <a:pos x="1995" y="75"/>
                </a:cxn>
                <a:cxn ang="0">
                  <a:pos x="2355" y="150"/>
                </a:cxn>
                <a:cxn ang="0">
                  <a:pos x="2565" y="210"/>
                </a:cxn>
                <a:cxn ang="0">
                  <a:pos x="2745" y="255"/>
                </a:cxn>
                <a:cxn ang="0">
                  <a:pos x="2805" y="270"/>
                </a:cxn>
                <a:cxn ang="0">
                  <a:pos x="2910" y="360"/>
                </a:cxn>
                <a:cxn ang="0">
                  <a:pos x="3000" y="405"/>
                </a:cxn>
                <a:cxn ang="0">
                  <a:pos x="3105" y="585"/>
                </a:cxn>
                <a:cxn ang="0">
                  <a:pos x="3135" y="690"/>
                </a:cxn>
                <a:cxn ang="0">
                  <a:pos x="3165" y="735"/>
                </a:cxn>
                <a:cxn ang="0">
                  <a:pos x="3210" y="825"/>
                </a:cxn>
                <a:cxn ang="0">
                  <a:pos x="3180" y="1290"/>
                </a:cxn>
                <a:cxn ang="0">
                  <a:pos x="3135" y="1335"/>
                </a:cxn>
                <a:cxn ang="0">
                  <a:pos x="2985" y="1395"/>
                </a:cxn>
                <a:cxn ang="0">
                  <a:pos x="2775" y="1485"/>
                </a:cxn>
                <a:cxn ang="0">
                  <a:pos x="2490" y="1665"/>
                </a:cxn>
                <a:cxn ang="0">
                  <a:pos x="1815" y="1575"/>
                </a:cxn>
                <a:cxn ang="0">
                  <a:pos x="960" y="1515"/>
                </a:cxn>
                <a:cxn ang="0">
                  <a:pos x="465" y="1515"/>
                </a:cxn>
                <a:cxn ang="0">
                  <a:pos x="375" y="1455"/>
                </a:cxn>
                <a:cxn ang="0">
                  <a:pos x="285" y="1380"/>
                </a:cxn>
                <a:cxn ang="0">
                  <a:pos x="135" y="1215"/>
                </a:cxn>
                <a:cxn ang="0">
                  <a:pos x="60" y="1140"/>
                </a:cxn>
                <a:cxn ang="0">
                  <a:pos x="0" y="1020"/>
                </a:cxn>
                <a:cxn ang="0">
                  <a:pos x="15" y="840"/>
                </a:cxn>
                <a:cxn ang="0">
                  <a:pos x="90" y="735"/>
                </a:cxn>
                <a:cxn ang="0">
                  <a:pos x="210" y="585"/>
                </a:cxn>
                <a:cxn ang="0">
                  <a:pos x="225" y="480"/>
                </a:cxn>
                <a:cxn ang="0">
                  <a:pos x="240" y="435"/>
                </a:cxn>
                <a:cxn ang="0">
                  <a:pos x="210" y="390"/>
                </a:cxn>
                <a:cxn ang="0">
                  <a:pos x="225" y="420"/>
                </a:cxn>
              </a:cxnLst>
              <a:rect l="0" t="0" r="r" b="b"/>
              <a:pathLst>
                <a:path w="3227" h="1684">
                  <a:moveTo>
                    <a:pt x="225" y="420"/>
                  </a:moveTo>
                  <a:cubicBezTo>
                    <a:pt x="320" y="181"/>
                    <a:pt x="607" y="58"/>
                    <a:pt x="840" y="0"/>
                  </a:cubicBezTo>
                  <a:cubicBezTo>
                    <a:pt x="990" y="5"/>
                    <a:pt x="1140" y="7"/>
                    <a:pt x="1290" y="15"/>
                  </a:cubicBezTo>
                  <a:cubicBezTo>
                    <a:pt x="1364" y="19"/>
                    <a:pt x="1427" y="56"/>
                    <a:pt x="1500" y="60"/>
                  </a:cubicBezTo>
                  <a:cubicBezTo>
                    <a:pt x="1665" y="69"/>
                    <a:pt x="1830" y="70"/>
                    <a:pt x="1995" y="75"/>
                  </a:cubicBezTo>
                  <a:cubicBezTo>
                    <a:pt x="2116" y="99"/>
                    <a:pt x="2233" y="133"/>
                    <a:pt x="2355" y="150"/>
                  </a:cubicBezTo>
                  <a:cubicBezTo>
                    <a:pt x="2425" y="173"/>
                    <a:pt x="2494" y="191"/>
                    <a:pt x="2565" y="210"/>
                  </a:cubicBezTo>
                  <a:cubicBezTo>
                    <a:pt x="2625" y="226"/>
                    <a:pt x="2685" y="240"/>
                    <a:pt x="2745" y="255"/>
                  </a:cubicBezTo>
                  <a:cubicBezTo>
                    <a:pt x="2765" y="260"/>
                    <a:pt x="2805" y="270"/>
                    <a:pt x="2805" y="270"/>
                  </a:cubicBezTo>
                  <a:cubicBezTo>
                    <a:pt x="2842" y="298"/>
                    <a:pt x="2872" y="334"/>
                    <a:pt x="2910" y="360"/>
                  </a:cubicBezTo>
                  <a:cubicBezTo>
                    <a:pt x="2938" y="379"/>
                    <a:pt x="2972" y="386"/>
                    <a:pt x="3000" y="405"/>
                  </a:cubicBezTo>
                  <a:cubicBezTo>
                    <a:pt x="3041" y="467"/>
                    <a:pt x="3073" y="520"/>
                    <a:pt x="3105" y="585"/>
                  </a:cubicBezTo>
                  <a:cubicBezTo>
                    <a:pt x="3134" y="643"/>
                    <a:pt x="3106" y="623"/>
                    <a:pt x="3135" y="690"/>
                  </a:cubicBezTo>
                  <a:cubicBezTo>
                    <a:pt x="3142" y="707"/>
                    <a:pt x="3157" y="719"/>
                    <a:pt x="3165" y="735"/>
                  </a:cubicBezTo>
                  <a:cubicBezTo>
                    <a:pt x="3227" y="859"/>
                    <a:pt x="3124" y="696"/>
                    <a:pt x="3210" y="825"/>
                  </a:cubicBezTo>
                  <a:cubicBezTo>
                    <a:pt x="3200" y="980"/>
                    <a:pt x="3203" y="1136"/>
                    <a:pt x="3180" y="1290"/>
                  </a:cubicBezTo>
                  <a:cubicBezTo>
                    <a:pt x="3177" y="1311"/>
                    <a:pt x="3154" y="1325"/>
                    <a:pt x="3135" y="1335"/>
                  </a:cubicBezTo>
                  <a:cubicBezTo>
                    <a:pt x="3088" y="1361"/>
                    <a:pt x="3034" y="1374"/>
                    <a:pt x="2985" y="1395"/>
                  </a:cubicBezTo>
                  <a:cubicBezTo>
                    <a:pt x="2917" y="1424"/>
                    <a:pt x="2840" y="1449"/>
                    <a:pt x="2775" y="1485"/>
                  </a:cubicBezTo>
                  <a:cubicBezTo>
                    <a:pt x="2682" y="1536"/>
                    <a:pt x="2591" y="1640"/>
                    <a:pt x="2490" y="1665"/>
                  </a:cubicBezTo>
                  <a:cubicBezTo>
                    <a:pt x="1979" y="1637"/>
                    <a:pt x="2088" y="1684"/>
                    <a:pt x="1815" y="1575"/>
                  </a:cubicBezTo>
                  <a:cubicBezTo>
                    <a:pt x="1594" y="1354"/>
                    <a:pt x="1286" y="1508"/>
                    <a:pt x="960" y="1515"/>
                  </a:cubicBezTo>
                  <a:cubicBezTo>
                    <a:pt x="769" y="1553"/>
                    <a:pt x="698" y="1536"/>
                    <a:pt x="465" y="1515"/>
                  </a:cubicBezTo>
                  <a:cubicBezTo>
                    <a:pt x="435" y="1495"/>
                    <a:pt x="395" y="1485"/>
                    <a:pt x="375" y="1455"/>
                  </a:cubicBezTo>
                  <a:cubicBezTo>
                    <a:pt x="333" y="1391"/>
                    <a:pt x="361" y="1418"/>
                    <a:pt x="285" y="1380"/>
                  </a:cubicBezTo>
                  <a:cubicBezTo>
                    <a:pt x="244" y="1319"/>
                    <a:pt x="196" y="1255"/>
                    <a:pt x="135" y="1215"/>
                  </a:cubicBezTo>
                  <a:cubicBezTo>
                    <a:pt x="55" y="1095"/>
                    <a:pt x="160" y="1240"/>
                    <a:pt x="60" y="1140"/>
                  </a:cubicBezTo>
                  <a:cubicBezTo>
                    <a:pt x="30" y="1110"/>
                    <a:pt x="14" y="1056"/>
                    <a:pt x="0" y="1020"/>
                  </a:cubicBezTo>
                  <a:cubicBezTo>
                    <a:pt x="5" y="960"/>
                    <a:pt x="3" y="899"/>
                    <a:pt x="15" y="840"/>
                  </a:cubicBezTo>
                  <a:cubicBezTo>
                    <a:pt x="23" y="798"/>
                    <a:pt x="67" y="771"/>
                    <a:pt x="90" y="735"/>
                  </a:cubicBezTo>
                  <a:cubicBezTo>
                    <a:pt x="129" y="673"/>
                    <a:pt x="147" y="627"/>
                    <a:pt x="210" y="585"/>
                  </a:cubicBezTo>
                  <a:cubicBezTo>
                    <a:pt x="215" y="550"/>
                    <a:pt x="218" y="515"/>
                    <a:pt x="225" y="480"/>
                  </a:cubicBezTo>
                  <a:cubicBezTo>
                    <a:pt x="228" y="464"/>
                    <a:pt x="243" y="451"/>
                    <a:pt x="240" y="435"/>
                  </a:cubicBezTo>
                  <a:cubicBezTo>
                    <a:pt x="237" y="417"/>
                    <a:pt x="223" y="403"/>
                    <a:pt x="210" y="390"/>
                  </a:cubicBezTo>
                  <a:cubicBezTo>
                    <a:pt x="202" y="382"/>
                    <a:pt x="220" y="410"/>
                    <a:pt x="225" y="42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4455" y="12660"/>
              <a:ext cx="1139" cy="825"/>
            </a:xfrm>
            <a:custGeom>
              <a:avLst/>
              <a:gdLst/>
              <a:ahLst/>
              <a:cxnLst>
                <a:cxn ang="0">
                  <a:pos x="690" y="120"/>
                </a:cxn>
                <a:cxn ang="0">
                  <a:pos x="465" y="0"/>
                </a:cxn>
                <a:cxn ang="0">
                  <a:pos x="120" y="105"/>
                </a:cxn>
                <a:cxn ang="0">
                  <a:pos x="60" y="150"/>
                </a:cxn>
                <a:cxn ang="0">
                  <a:pos x="0" y="240"/>
                </a:cxn>
                <a:cxn ang="0">
                  <a:pos x="15" y="390"/>
                </a:cxn>
                <a:cxn ang="0">
                  <a:pos x="45" y="435"/>
                </a:cxn>
                <a:cxn ang="0">
                  <a:pos x="135" y="630"/>
                </a:cxn>
                <a:cxn ang="0">
                  <a:pos x="150" y="675"/>
                </a:cxn>
                <a:cxn ang="0">
                  <a:pos x="195" y="705"/>
                </a:cxn>
                <a:cxn ang="0">
                  <a:pos x="285" y="795"/>
                </a:cxn>
                <a:cxn ang="0">
                  <a:pos x="375" y="825"/>
                </a:cxn>
                <a:cxn ang="0">
                  <a:pos x="810" y="795"/>
                </a:cxn>
                <a:cxn ang="0">
                  <a:pos x="900" y="765"/>
                </a:cxn>
                <a:cxn ang="0">
                  <a:pos x="990" y="705"/>
                </a:cxn>
                <a:cxn ang="0">
                  <a:pos x="1050" y="585"/>
                </a:cxn>
                <a:cxn ang="0">
                  <a:pos x="930" y="210"/>
                </a:cxn>
                <a:cxn ang="0">
                  <a:pos x="825" y="135"/>
                </a:cxn>
                <a:cxn ang="0">
                  <a:pos x="690" y="120"/>
                </a:cxn>
              </a:cxnLst>
              <a:rect l="0" t="0" r="r" b="b"/>
              <a:pathLst>
                <a:path w="1139" h="825">
                  <a:moveTo>
                    <a:pt x="690" y="120"/>
                  </a:moveTo>
                  <a:cubicBezTo>
                    <a:pt x="612" y="81"/>
                    <a:pt x="546" y="33"/>
                    <a:pt x="465" y="0"/>
                  </a:cubicBezTo>
                  <a:cubicBezTo>
                    <a:pt x="307" y="13"/>
                    <a:pt x="242" y="18"/>
                    <a:pt x="120" y="105"/>
                  </a:cubicBezTo>
                  <a:cubicBezTo>
                    <a:pt x="100" y="120"/>
                    <a:pt x="77" y="131"/>
                    <a:pt x="60" y="150"/>
                  </a:cubicBezTo>
                  <a:cubicBezTo>
                    <a:pt x="36" y="177"/>
                    <a:pt x="0" y="240"/>
                    <a:pt x="0" y="240"/>
                  </a:cubicBezTo>
                  <a:cubicBezTo>
                    <a:pt x="5" y="290"/>
                    <a:pt x="4" y="341"/>
                    <a:pt x="15" y="390"/>
                  </a:cubicBezTo>
                  <a:cubicBezTo>
                    <a:pt x="19" y="408"/>
                    <a:pt x="38" y="418"/>
                    <a:pt x="45" y="435"/>
                  </a:cubicBezTo>
                  <a:cubicBezTo>
                    <a:pt x="89" y="538"/>
                    <a:pt x="59" y="517"/>
                    <a:pt x="135" y="630"/>
                  </a:cubicBezTo>
                  <a:cubicBezTo>
                    <a:pt x="144" y="643"/>
                    <a:pt x="140" y="663"/>
                    <a:pt x="150" y="675"/>
                  </a:cubicBezTo>
                  <a:cubicBezTo>
                    <a:pt x="161" y="689"/>
                    <a:pt x="182" y="693"/>
                    <a:pt x="195" y="705"/>
                  </a:cubicBezTo>
                  <a:cubicBezTo>
                    <a:pt x="227" y="733"/>
                    <a:pt x="245" y="782"/>
                    <a:pt x="285" y="795"/>
                  </a:cubicBezTo>
                  <a:cubicBezTo>
                    <a:pt x="315" y="805"/>
                    <a:pt x="375" y="825"/>
                    <a:pt x="375" y="825"/>
                  </a:cubicBezTo>
                  <a:cubicBezTo>
                    <a:pt x="520" y="815"/>
                    <a:pt x="666" y="812"/>
                    <a:pt x="810" y="795"/>
                  </a:cubicBezTo>
                  <a:cubicBezTo>
                    <a:pt x="841" y="791"/>
                    <a:pt x="872" y="779"/>
                    <a:pt x="900" y="765"/>
                  </a:cubicBezTo>
                  <a:cubicBezTo>
                    <a:pt x="932" y="749"/>
                    <a:pt x="990" y="705"/>
                    <a:pt x="990" y="705"/>
                  </a:cubicBezTo>
                  <a:cubicBezTo>
                    <a:pt x="1010" y="665"/>
                    <a:pt x="1030" y="625"/>
                    <a:pt x="1050" y="585"/>
                  </a:cubicBezTo>
                  <a:cubicBezTo>
                    <a:pt x="1139" y="407"/>
                    <a:pt x="1034" y="297"/>
                    <a:pt x="930" y="210"/>
                  </a:cubicBezTo>
                  <a:cubicBezTo>
                    <a:pt x="886" y="173"/>
                    <a:pt x="886" y="149"/>
                    <a:pt x="825" y="135"/>
                  </a:cubicBezTo>
                  <a:cubicBezTo>
                    <a:pt x="781" y="125"/>
                    <a:pt x="735" y="125"/>
                    <a:pt x="690" y="12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8895" y="12420"/>
              <a:ext cx="1425" cy="915"/>
            </a:xfrm>
            <a:custGeom>
              <a:avLst/>
              <a:gdLst/>
              <a:ahLst/>
              <a:cxnLst>
                <a:cxn ang="0">
                  <a:pos x="870" y="90"/>
                </a:cxn>
                <a:cxn ang="0">
                  <a:pos x="525" y="75"/>
                </a:cxn>
                <a:cxn ang="0">
                  <a:pos x="330" y="135"/>
                </a:cxn>
                <a:cxn ang="0">
                  <a:pos x="0" y="315"/>
                </a:cxn>
                <a:cxn ang="0">
                  <a:pos x="15" y="540"/>
                </a:cxn>
                <a:cxn ang="0">
                  <a:pos x="225" y="735"/>
                </a:cxn>
                <a:cxn ang="0">
                  <a:pos x="315" y="810"/>
                </a:cxn>
                <a:cxn ang="0">
                  <a:pos x="465" y="870"/>
                </a:cxn>
                <a:cxn ang="0">
                  <a:pos x="555" y="900"/>
                </a:cxn>
                <a:cxn ang="0">
                  <a:pos x="600" y="915"/>
                </a:cxn>
                <a:cxn ang="0">
                  <a:pos x="765" y="885"/>
                </a:cxn>
                <a:cxn ang="0">
                  <a:pos x="855" y="825"/>
                </a:cxn>
                <a:cxn ang="0">
                  <a:pos x="900" y="780"/>
                </a:cxn>
                <a:cxn ang="0">
                  <a:pos x="1155" y="750"/>
                </a:cxn>
                <a:cxn ang="0">
                  <a:pos x="1245" y="690"/>
                </a:cxn>
                <a:cxn ang="0">
                  <a:pos x="1305" y="585"/>
                </a:cxn>
                <a:cxn ang="0">
                  <a:pos x="1350" y="555"/>
                </a:cxn>
                <a:cxn ang="0">
                  <a:pos x="1425" y="405"/>
                </a:cxn>
                <a:cxn ang="0">
                  <a:pos x="1335" y="225"/>
                </a:cxn>
                <a:cxn ang="0">
                  <a:pos x="1230" y="165"/>
                </a:cxn>
                <a:cxn ang="0">
                  <a:pos x="1110" y="60"/>
                </a:cxn>
                <a:cxn ang="0">
                  <a:pos x="1065" y="30"/>
                </a:cxn>
                <a:cxn ang="0">
                  <a:pos x="1020" y="0"/>
                </a:cxn>
                <a:cxn ang="0">
                  <a:pos x="870" y="90"/>
                </a:cxn>
              </a:cxnLst>
              <a:rect l="0" t="0" r="r" b="b"/>
              <a:pathLst>
                <a:path w="1425" h="915">
                  <a:moveTo>
                    <a:pt x="870" y="90"/>
                  </a:moveTo>
                  <a:cubicBezTo>
                    <a:pt x="744" y="6"/>
                    <a:pt x="827" y="49"/>
                    <a:pt x="525" y="75"/>
                  </a:cubicBezTo>
                  <a:cubicBezTo>
                    <a:pt x="466" y="80"/>
                    <a:pt x="384" y="117"/>
                    <a:pt x="330" y="135"/>
                  </a:cubicBezTo>
                  <a:cubicBezTo>
                    <a:pt x="206" y="176"/>
                    <a:pt x="93" y="222"/>
                    <a:pt x="0" y="315"/>
                  </a:cubicBezTo>
                  <a:cubicBezTo>
                    <a:pt x="5" y="390"/>
                    <a:pt x="3" y="466"/>
                    <a:pt x="15" y="540"/>
                  </a:cubicBezTo>
                  <a:cubicBezTo>
                    <a:pt x="27" y="610"/>
                    <a:pt x="167" y="697"/>
                    <a:pt x="225" y="735"/>
                  </a:cubicBezTo>
                  <a:cubicBezTo>
                    <a:pt x="325" y="801"/>
                    <a:pt x="217" y="761"/>
                    <a:pt x="315" y="810"/>
                  </a:cubicBezTo>
                  <a:cubicBezTo>
                    <a:pt x="365" y="835"/>
                    <a:pt x="412" y="854"/>
                    <a:pt x="465" y="870"/>
                  </a:cubicBezTo>
                  <a:cubicBezTo>
                    <a:pt x="495" y="879"/>
                    <a:pt x="525" y="890"/>
                    <a:pt x="555" y="900"/>
                  </a:cubicBezTo>
                  <a:cubicBezTo>
                    <a:pt x="570" y="905"/>
                    <a:pt x="600" y="915"/>
                    <a:pt x="600" y="915"/>
                  </a:cubicBezTo>
                  <a:cubicBezTo>
                    <a:pt x="655" y="905"/>
                    <a:pt x="712" y="904"/>
                    <a:pt x="765" y="885"/>
                  </a:cubicBezTo>
                  <a:cubicBezTo>
                    <a:pt x="799" y="873"/>
                    <a:pt x="825" y="845"/>
                    <a:pt x="855" y="825"/>
                  </a:cubicBezTo>
                  <a:cubicBezTo>
                    <a:pt x="873" y="813"/>
                    <a:pt x="879" y="785"/>
                    <a:pt x="900" y="780"/>
                  </a:cubicBezTo>
                  <a:cubicBezTo>
                    <a:pt x="983" y="759"/>
                    <a:pt x="1070" y="760"/>
                    <a:pt x="1155" y="750"/>
                  </a:cubicBezTo>
                  <a:cubicBezTo>
                    <a:pt x="1185" y="730"/>
                    <a:pt x="1215" y="710"/>
                    <a:pt x="1245" y="690"/>
                  </a:cubicBezTo>
                  <a:cubicBezTo>
                    <a:pt x="1267" y="675"/>
                    <a:pt x="1292" y="601"/>
                    <a:pt x="1305" y="585"/>
                  </a:cubicBezTo>
                  <a:cubicBezTo>
                    <a:pt x="1317" y="571"/>
                    <a:pt x="1335" y="565"/>
                    <a:pt x="1350" y="555"/>
                  </a:cubicBezTo>
                  <a:cubicBezTo>
                    <a:pt x="1376" y="503"/>
                    <a:pt x="1407" y="459"/>
                    <a:pt x="1425" y="405"/>
                  </a:cubicBezTo>
                  <a:cubicBezTo>
                    <a:pt x="1397" y="349"/>
                    <a:pt x="1380" y="270"/>
                    <a:pt x="1335" y="225"/>
                  </a:cubicBezTo>
                  <a:cubicBezTo>
                    <a:pt x="1314" y="204"/>
                    <a:pt x="1254" y="177"/>
                    <a:pt x="1230" y="165"/>
                  </a:cubicBezTo>
                  <a:cubicBezTo>
                    <a:pt x="1180" y="90"/>
                    <a:pt x="1215" y="130"/>
                    <a:pt x="1110" y="60"/>
                  </a:cubicBezTo>
                  <a:cubicBezTo>
                    <a:pt x="1095" y="50"/>
                    <a:pt x="1080" y="40"/>
                    <a:pt x="1065" y="30"/>
                  </a:cubicBezTo>
                  <a:cubicBezTo>
                    <a:pt x="1050" y="20"/>
                    <a:pt x="1020" y="0"/>
                    <a:pt x="1020" y="0"/>
                  </a:cubicBezTo>
                  <a:cubicBezTo>
                    <a:pt x="991" y="6"/>
                    <a:pt x="808" y="28"/>
                    <a:pt x="870" y="9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4695" y="12840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4935" y="13080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4935" y="12910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4695" y="12995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5145" y="13335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5175" y="13080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4935" y="13235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5175" y="12910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4695" y="13150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5168" y="13210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9038" y="12660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9360" y="12585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9360" y="12925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9360" y="13080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9038" y="12840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9360" y="12755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9667" y="13010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>
              <a:off x="9953" y="12660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48" name="Rectangle 24"/>
            <p:cNvSpPr>
              <a:spLocks noChangeArrowheads="1"/>
            </p:cNvSpPr>
            <p:nvPr/>
          </p:nvSpPr>
          <p:spPr bwMode="auto">
            <a:xfrm>
              <a:off x="9667" y="12670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10004" y="12840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>
              <a:off x="9667" y="12840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51" name="Rectangle 27"/>
            <p:cNvSpPr>
              <a:spLocks noChangeArrowheads="1"/>
            </p:cNvSpPr>
            <p:nvPr/>
          </p:nvSpPr>
          <p:spPr bwMode="auto">
            <a:xfrm>
              <a:off x="9861" y="12955"/>
              <a:ext cx="143" cy="8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3630" y="12642"/>
              <a:ext cx="28" cy="2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3418" y="12853"/>
              <a:ext cx="28" cy="2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3842" y="13037"/>
              <a:ext cx="28" cy="2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3898" y="12840"/>
              <a:ext cx="28" cy="2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3240" y="13167"/>
              <a:ext cx="28" cy="2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4322" y="13195"/>
              <a:ext cx="28" cy="2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4082" y="13235"/>
              <a:ext cx="28" cy="2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4082" y="12910"/>
              <a:ext cx="28" cy="2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3926" y="13392"/>
              <a:ext cx="28" cy="2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3480" y="13407"/>
              <a:ext cx="28" cy="2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3658" y="13093"/>
              <a:ext cx="28" cy="2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63" name="Arc 39"/>
            <p:cNvSpPr>
              <a:spLocks/>
            </p:cNvSpPr>
            <p:nvPr/>
          </p:nvSpPr>
          <p:spPr bwMode="auto">
            <a:xfrm rot="2659912" flipH="1">
              <a:off x="5447" y="11507"/>
              <a:ext cx="3530" cy="3175"/>
            </a:xfrm>
            <a:custGeom>
              <a:avLst/>
              <a:gdLst>
                <a:gd name="G0" fmla="+- 0 0 0"/>
                <a:gd name="G1" fmla="+- 21074 0 0"/>
                <a:gd name="G2" fmla="+- 21600 0 0"/>
                <a:gd name="T0" fmla="*/ 4737 w 21060"/>
                <a:gd name="T1" fmla="*/ 0 h 21074"/>
                <a:gd name="T2" fmla="*/ 21060 w 21060"/>
                <a:gd name="T3" fmla="*/ 16273 h 21074"/>
                <a:gd name="T4" fmla="*/ 0 w 21060"/>
                <a:gd name="T5" fmla="*/ 21074 h 2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60" h="21074" fill="none" extrusionOk="0">
                  <a:moveTo>
                    <a:pt x="4737" y="-1"/>
                  </a:moveTo>
                  <a:cubicBezTo>
                    <a:pt x="12859" y="1825"/>
                    <a:pt x="19209" y="8156"/>
                    <a:pt x="21059" y="16273"/>
                  </a:cubicBezTo>
                </a:path>
                <a:path w="21060" h="21074" stroke="0" extrusionOk="0">
                  <a:moveTo>
                    <a:pt x="4737" y="-1"/>
                  </a:moveTo>
                  <a:cubicBezTo>
                    <a:pt x="12859" y="1825"/>
                    <a:pt x="19209" y="8156"/>
                    <a:pt x="21059" y="16273"/>
                  </a:cubicBezTo>
                  <a:lnTo>
                    <a:pt x="0" y="21074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64" name="Arc 40"/>
            <p:cNvSpPr>
              <a:spLocks/>
            </p:cNvSpPr>
            <p:nvPr/>
          </p:nvSpPr>
          <p:spPr bwMode="auto">
            <a:xfrm rot="-2933467" flipH="1" flipV="1">
              <a:off x="5830" y="11854"/>
              <a:ext cx="2940" cy="312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2920"/>
                <a:gd name="T2" fmla="*/ 21560 w 21600"/>
                <a:gd name="T3" fmla="*/ 22920 h 22920"/>
                <a:gd name="T4" fmla="*/ 0 w 21600"/>
                <a:gd name="T5" fmla="*/ 21600 h 22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92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040"/>
                    <a:pt x="21586" y="22480"/>
                    <a:pt x="21559" y="22919"/>
                  </a:cubicBezTo>
                </a:path>
                <a:path w="21600" h="2292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040"/>
                    <a:pt x="21586" y="22480"/>
                    <a:pt x="21559" y="2291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med" len="lg"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065" name="Text Box 41"/>
            <p:cNvSpPr txBox="1">
              <a:spLocks noChangeArrowheads="1"/>
            </p:cNvSpPr>
            <p:nvPr/>
          </p:nvSpPr>
          <p:spPr bwMode="auto">
            <a:xfrm>
              <a:off x="4297" y="14057"/>
              <a:ext cx="848" cy="7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Z</a:t>
              </a:r>
              <a:r>
                <a:rPr kumimoji="0" lang="en-US" sz="20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0i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6" name="Text Box 42"/>
            <p:cNvSpPr txBox="1">
              <a:spLocks noChangeArrowheads="1"/>
            </p:cNvSpPr>
            <p:nvPr/>
          </p:nvSpPr>
          <p:spPr bwMode="auto">
            <a:xfrm>
              <a:off x="2994" y="14057"/>
              <a:ext cx="848" cy="7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Z</a:t>
              </a:r>
              <a:r>
                <a:rPr kumimoji="0" lang="en-US" sz="20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67" name="AutoShape 43"/>
            <p:cNvCxnSpPr>
              <a:cxnSpLocks noChangeShapeType="1"/>
            </p:cNvCxnSpPr>
            <p:nvPr/>
          </p:nvCxnSpPr>
          <p:spPr bwMode="auto">
            <a:xfrm flipH="1">
              <a:off x="4560" y="13335"/>
              <a:ext cx="15" cy="7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68" name="Text Box 44"/>
            <p:cNvSpPr txBox="1">
              <a:spLocks noChangeArrowheads="1"/>
            </p:cNvSpPr>
            <p:nvPr/>
          </p:nvSpPr>
          <p:spPr bwMode="auto">
            <a:xfrm>
              <a:off x="9667" y="13263"/>
              <a:ext cx="848" cy="7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Z</a:t>
              </a:r>
              <a:r>
                <a:rPr kumimoji="0" lang="en-US" sz="20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M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9" name="Text Box 45"/>
            <p:cNvSpPr txBox="1">
              <a:spLocks noChangeArrowheads="1"/>
            </p:cNvSpPr>
            <p:nvPr/>
          </p:nvSpPr>
          <p:spPr bwMode="auto">
            <a:xfrm>
              <a:off x="5326" y="11627"/>
              <a:ext cx="3562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Свойства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гомоморфности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Text Box 46"/>
            <p:cNvSpPr txBox="1">
              <a:spLocks noChangeArrowheads="1"/>
            </p:cNvSpPr>
            <p:nvPr/>
          </p:nvSpPr>
          <p:spPr bwMode="auto">
            <a:xfrm>
              <a:off x="5400" y="14261"/>
              <a:ext cx="3562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Свойства изоморфности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1" name="Text Box 47"/>
            <p:cNvSpPr txBox="1">
              <a:spLocks noChangeArrowheads="1"/>
            </p:cNvSpPr>
            <p:nvPr/>
          </p:nvSpPr>
          <p:spPr bwMode="auto">
            <a:xfrm>
              <a:off x="5078" y="15120"/>
              <a:ext cx="3562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Рис. 1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885831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u="sng" dirty="0" smtClean="0"/>
              <a:t>3. Классификация </a:t>
            </a:r>
            <a:r>
              <a:rPr lang="ru-RU" sz="2800" u="sng" dirty="0" smtClean="0"/>
              <a:t>моделей и </a:t>
            </a:r>
            <a:r>
              <a:rPr lang="ru-RU" sz="2800" u="sng" dirty="0" smtClean="0"/>
              <a:t>моделирования</a:t>
            </a:r>
          </a:p>
          <a:p>
            <a:pPr lvl="0" algn="ctr"/>
            <a:endParaRPr lang="ru-RU" sz="2800" dirty="0" smtClean="0"/>
          </a:p>
          <a:p>
            <a:r>
              <a:rPr lang="ru-RU" sz="2800" dirty="0" smtClean="0"/>
              <a:t>Модели условно можно разбить на две группы - </a:t>
            </a:r>
            <a:r>
              <a:rPr lang="ru-RU" sz="2800" i="1" dirty="0" smtClean="0"/>
              <a:t>материальные</a:t>
            </a:r>
            <a:r>
              <a:rPr lang="ru-RU" sz="2800" dirty="0" smtClean="0"/>
              <a:t> модели и </a:t>
            </a:r>
            <a:r>
              <a:rPr lang="ru-RU" sz="2800" i="1" dirty="0" smtClean="0"/>
              <a:t>идеальные</a:t>
            </a:r>
            <a:r>
              <a:rPr lang="ru-RU" sz="2800" dirty="0" smtClean="0"/>
              <a:t>. Первой группе соответствует </a:t>
            </a:r>
            <a:r>
              <a:rPr lang="ru-RU" sz="2800" i="1" dirty="0" smtClean="0"/>
              <a:t>предметное</a:t>
            </a:r>
            <a:r>
              <a:rPr lang="ru-RU" sz="2800" dirty="0" smtClean="0"/>
              <a:t> моделирование, а второй </a:t>
            </a:r>
            <a:r>
              <a:rPr lang="ru-RU" sz="2800" i="1" dirty="0" smtClean="0"/>
              <a:t>абстрактное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Основными разновидностями предметного моделирования являются </a:t>
            </a:r>
            <a:r>
              <a:rPr lang="ru-RU" sz="2800" i="1" dirty="0" smtClean="0"/>
              <a:t>физическое</a:t>
            </a:r>
            <a:r>
              <a:rPr lang="ru-RU" sz="2800" dirty="0" smtClean="0"/>
              <a:t> и </a:t>
            </a:r>
            <a:r>
              <a:rPr lang="ru-RU" sz="2800" i="1" dirty="0" smtClean="0"/>
              <a:t>аналоговое</a:t>
            </a:r>
            <a:r>
              <a:rPr lang="ru-RU" sz="2800" dirty="0" smtClean="0"/>
              <a:t> моделирование. Физическим принято называть моделирование, при котором реальный объект заменяется его увеличенной или уменьшенной копией. Копия сохраняет геометрические пропорции и физические принципы действия.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214290"/>
            <a:ext cx="878687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Аналоговое моделирование основано на замене исходного объекта объектом другой физической природы (объектом - аналогом). Поведение аналога определяется аналогичными физическими законами. Например, колебания и резонанс в механических системах аналогичны колебаниям и резонансу в электрических цепях.</a:t>
            </a:r>
          </a:p>
          <a:p>
            <a:r>
              <a:rPr lang="ru-RU" sz="2800" dirty="0" smtClean="0"/>
              <a:t>Идеальные модели - это абстрактные образы замещаемых объектов. Различают два типа идеального моделирования: </a:t>
            </a:r>
            <a:r>
              <a:rPr lang="ru-RU" sz="2800" i="1" dirty="0" smtClean="0"/>
              <a:t>интуитивное</a:t>
            </a:r>
            <a:r>
              <a:rPr lang="ru-RU" sz="2800" dirty="0" smtClean="0"/>
              <a:t> и </a:t>
            </a:r>
            <a:r>
              <a:rPr lang="ru-RU" sz="2800" i="1" dirty="0" smtClean="0"/>
              <a:t>знаковое</a:t>
            </a:r>
            <a:r>
              <a:rPr lang="ru-RU" sz="2800" dirty="0" smtClean="0"/>
              <a:t>. Интуитивное моделирование используется человеком и другими живыми существами для отражения окружающего мира и предсказания его реакций. Каков механизм интуитивного моделирования – не известно.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Знаковое моделирование предполагает использование в качестве моделей знаков или символов: схем, графиков, сетей, чертежей и т.д. Наиболее важным видом знакового моделирования является </a:t>
            </a:r>
            <a:r>
              <a:rPr lang="ru-RU" sz="3200" i="1" dirty="0" smtClean="0"/>
              <a:t>математическое</a:t>
            </a:r>
            <a:r>
              <a:rPr lang="ru-RU" sz="3200" dirty="0" smtClean="0"/>
              <a:t> моделирование.</a:t>
            </a:r>
          </a:p>
          <a:p>
            <a:r>
              <a:rPr lang="ru-RU" sz="3200" dirty="0" smtClean="0"/>
              <a:t>Обязательным участником знакового моделирования является </a:t>
            </a:r>
            <a:r>
              <a:rPr lang="ru-RU" sz="3200" i="1" dirty="0" smtClean="0"/>
              <a:t>интерпретатор</a:t>
            </a:r>
            <a:r>
              <a:rPr lang="ru-RU" sz="3200" dirty="0" smtClean="0"/>
              <a:t> знаковой модели. Интерпретатором, как правило, выступает человек, понимающий смысл используемых знаков, однако уже существует множество технических устройств, обладающих схожими возможностями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 зависимости от того, изменяются свойства модели во времени или не изменяются, модели делятся на </a:t>
            </a:r>
            <a:r>
              <a:rPr lang="ru-RU" sz="3200" i="1" dirty="0" smtClean="0"/>
              <a:t>динамические</a:t>
            </a:r>
            <a:r>
              <a:rPr lang="ru-RU" sz="3200" dirty="0" smtClean="0"/>
              <a:t> и </a:t>
            </a:r>
            <a:r>
              <a:rPr lang="ru-RU" sz="3200" i="1" dirty="0" smtClean="0"/>
              <a:t>статические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В зависимости от того, как отображаются состояния модели во времени, различают </a:t>
            </a:r>
            <a:r>
              <a:rPr lang="ru-RU" sz="3200" i="1" dirty="0" smtClean="0"/>
              <a:t>дискретные, непрерывные и дискретно – непрерывные (гибридные)</a:t>
            </a:r>
            <a:r>
              <a:rPr lang="ru-RU" sz="3200" dirty="0" smtClean="0"/>
              <a:t> модели.</a:t>
            </a:r>
          </a:p>
          <a:p>
            <a:r>
              <a:rPr lang="ru-RU" sz="3200" dirty="0" smtClean="0"/>
              <a:t>Кроме того, модели делятся на </a:t>
            </a:r>
            <a:r>
              <a:rPr lang="ru-RU" sz="3200" i="1" dirty="0" smtClean="0"/>
              <a:t>детерминированные</a:t>
            </a:r>
            <a:r>
              <a:rPr lang="ru-RU" sz="3200" dirty="0" smtClean="0"/>
              <a:t> и </a:t>
            </a:r>
            <a:r>
              <a:rPr lang="ru-RU" sz="3200" i="1" dirty="0" smtClean="0"/>
              <a:t>стохастические (вероятностные).</a:t>
            </a:r>
            <a:endParaRPr lang="ru-RU" sz="3200" dirty="0" smtClean="0"/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u="sng" dirty="0" smtClean="0"/>
              <a:t>3. Основные </a:t>
            </a:r>
            <a:r>
              <a:rPr lang="ru-RU" sz="3200" u="sng" dirty="0" smtClean="0"/>
              <a:t>виды знакового </a:t>
            </a:r>
            <a:r>
              <a:rPr lang="ru-RU" sz="3200" u="sng" dirty="0" smtClean="0"/>
              <a:t>моделирования</a:t>
            </a:r>
            <a:endParaRPr lang="ru-RU" sz="3200" dirty="0" smtClean="0"/>
          </a:p>
          <a:p>
            <a:r>
              <a:rPr lang="ru-RU" sz="3200" dirty="0" smtClean="0"/>
              <a:t>Широко известными видами знакового моделирования являются: компьютерное, математическое, имитационное и статистическое моделирование.</a:t>
            </a:r>
          </a:p>
          <a:p>
            <a:r>
              <a:rPr lang="ru-RU" sz="3200" dirty="0" smtClean="0"/>
              <a:t>Компьютерное моделирование определяют как реализацию модели с помощью компьютера. Особенностью компьютерного моделирования есть его </a:t>
            </a:r>
            <a:r>
              <a:rPr lang="ru-RU" sz="3200" i="1" dirty="0" smtClean="0"/>
              <a:t>интерактивность.</a:t>
            </a:r>
            <a:r>
              <a:rPr lang="ru-RU" sz="3200" dirty="0" smtClean="0"/>
              <a:t> Это значит, что в ходе компьютерного моделирования пользователь имеет возможность вмешиваться в процессе моделирования и влиять на результаты моделирования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7154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При компьютерном моделировании могут быть задействованы и реальные объекты (например, кабина лётчика).</a:t>
            </a:r>
          </a:p>
          <a:p>
            <a:r>
              <a:rPr lang="ru-RU" sz="2800" dirty="0" smtClean="0"/>
              <a:t>Что касается математического моделирования, то следует отметить, что при его использовании очень многое зависит от способа подачи, как модели, так и результатов моделирования. Рассмотрим простой пример. Пусть на некотором предприятии для водоснабжения используются резервуар ёмкостью </a:t>
            </a:r>
            <a:r>
              <a:rPr lang="en-US" sz="2800" dirty="0" smtClean="0"/>
              <a:t>W</a:t>
            </a:r>
            <a:r>
              <a:rPr lang="ru-RU" sz="2800" dirty="0" smtClean="0"/>
              <a:t> тысяч литров. Уровень потребления воды предприятием – </a:t>
            </a:r>
            <a:r>
              <a:rPr lang="en-US" sz="2800" dirty="0" smtClean="0"/>
              <a:t>V</a:t>
            </a:r>
            <a:r>
              <a:rPr lang="uk-UA" sz="2800" baseline="-25000" dirty="0" smtClean="0"/>
              <a:t>п</a:t>
            </a:r>
            <a:r>
              <a:rPr lang="uk-UA" sz="2800" dirty="0" smtClean="0"/>
              <a:t> </a:t>
            </a:r>
            <a:r>
              <a:rPr lang="ru-RU" sz="2800" dirty="0" smtClean="0"/>
              <a:t>тысяч литров в сутки. Скорость наполнения резервуара – </a:t>
            </a:r>
            <a:r>
              <a:rPr lang="en-US" sz="2800" dirty="0" smtClean="0"/>
              <a:t>V</a:t>
            </a:r>
            <a:r>
              <a:rPr lang="uk-UA" sz="2800" baseline="-25000" dirty="0" smtClean="0"/>
              <a:t>н</a:t>
            </a:r>
            <a:r>
              <a:rPr lang="ru-RU" sz="2800" dirty="0" smtClean="0"/>
              <a:t> тысяч литров в сутки. Нужно найти время Т,  за которое будет заполнен резервуар. 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57158" y="571480"/>
            <a:ext cx="8072494" cy="4429156"/>
            <a:chOff x="3081" y="5340"/>
            <a:chExt cx="6414" cy="2310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4941" y="5790"/>
              <a:ext cx="2679" cy="11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7635" y="6150"/>
              <a:ext cx="1860" cy="495"/>
            </a:xfrm>
            <a:prstGeom prst="rightArrow">
              <a:avLst>
                <a:gd name="adj1" fmla="val 50000"/>
                <a:gd name="adj2" fmla="val 9393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3081" y="6150"/>
              <a:ext cx="1860" cy="495"/>
            </a:xfrm>
            <a:prstGeom prst="rightArrow">
              <a:avLst>
                <a:gd name="adj1" fmla="val 50000"/>
                <a:gd name="adj2" fmla="val 9393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5766" y="5340"/>
              <a:ext cx="1719" cy="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Резервуар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3516" y="5775"/>
              <a:ext cx="924" cy="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</a:t>
              </a:r>
              <a:r>
                <a:rPr kumimoji="0" lang="en-US" sz="24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H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" name="Text Box 8"/>
            <p:cNvSpPr txBox="1">
              <a:spLocks noChangeArrowheads="1"/>
            </p:cNvSpPr>
            <p:nvPr/>
          </p:nvSpPr>
          <p:spPr bwMode="auto">
            <a:xfrm>
              <a:off x="8016" y="5805"/>
              <a:ext cx="924" cy="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</a:t>
              </a:r>
              <a:r>
                <a:rPr kumimoji="0" lang="ru-RU" sz="24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7" name="Text Box 9"/>
            <p:cNvSpPr txBox="1">
              <a:spLocks noChangeArrowheads="1"/>
            </p:cNvSpPr>
            <p:nvPr/>
          </p:nvSpPr>
          <p:spPr bwMode="auto">
            <a:xfrm>
              <a:off x="6066" y="6150"/>
              <a:ext cx="924" cy="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" name="Text Box 10"/>
            <p:cNvSpPr txBox="1">
              <a:spLocks noChangeArrowheads="1"/>
            </p:cNvSpPr>
            <p:nvPr/>
          </p:nvSpPr>
          <p:spPr bwMode="auto">
            <a:xfrm>
              <a:off x="5991" y="7095"/>
              <a:ext cx="924" cy="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Рис. 2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214290"/>
            <a:ext cx="878687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Время заполнения резервуара находится легко:</a:t>
            </a:r>
          </a:p>
          <a:p>
            <a:r>
              <a:rPr lang="ru-RU" sz="2400" dirty="0" smtClean="0"/>
              <a:t>                                                          </a:t>
            </a:r>
            <a:r>
              <a:rPr lang="ru-RU" sz="2400" dirty="0" smtClean="0"/>
              <a:t>			</a:t>
            </a:r>
          </a:p>
          <a:p>
            <a:r>
              <a:rPr lang="ru-RU" sz="2400" dirty="0" smtClean="0"/>
              <a:t>								(</a:t>
            </a:r>
            <a:r>
              <a:rPr lang="ru-RU" sz="2400" dirty="0" smtClean="0"/>
              <a:t>1)</a:t>
            </a:r>
          </a:p>
          <a:p>
            <a:r>
              <a:rPr lang="ru-RU" sz="2400" dirty="0" smtClean="0"/>
              <a:t>Эта математическая модель наполнения резервуара является чрезвычайно идеализированной. Все её параметры полагаются неизменными во времени, скорости наполнения и потребления постоянными, влияние внешних факторов на систему не учитываются. Такая идеализированная модель легко решается аналитически. Однако с помощью такой модели можно получить ответ только на один конкретный вопрос – за какое время будет заполнен резервуар? Если задачу усложнить, приблизить её к практике, то строя модель, нужно учитывать, что потребности предприятия в </a:t>
            </a:r>
            <a:r>
              <a:rPr lang="ru-RU" sz="2400" dirty="0" err="1" smtClean="0"/>
              <a:t>водообеспечении</a:t>
            </a:r>
            <a:r>
              <a:rPr lang="ru-RU" sz="2400" dirty="0" smtClean="0"/>
              <a:t> постоянно меняются, более того, возможны перебои в работе насосов во время подачи воды. Решение задачи в частично замкнутом виде можно записать как:</a:t>
            </a:r>
          </a:p>
          <a:p>
            <a:r>
              <a:rPr lang="ru-RU" sz="2400" dirty="0" smtClean="0"/>
              <a:t>                                                   </a:t>
            </a:r>
            <a:r>
              <a:rPr lang="ru-RU" sz="2400" dirty="0" smtClean="0"/>
              <a:t>				</a:t>
            </a:r>
          </a:p>
          <a:p>
            <a:r>
              <a:rPr lang="ru-RU" sz="2400" dirty="0" smtClean="0"/>
              <a:t> 								(</a:t>
            </a:r>
            <a:r>
              <a:rPr lang="ru-RU" sz="2400" dirty="0" smtClean="0"/>
              <a:t>2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3929058" y="714356"/>
          <a:ext cx="1428760" cy="730616"/>
        </p:xfrm>
        <a:graphic>
          <a:graphicData uri="http://schemas.openxmlformats.org/presentationml/2006/ole">
            <p:oleObj spid="_x0000_s3073" name="Equation" r:id="rId3" imgW="837836" imgH="431613" progId="Equation.3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571868" y="6000768"/>
          <a:ext cx="3102894" cy="642942"/>
        </p:xfrm>
        <a:graphic>
          <a:graphicData uri="http://schemas.openxmlformats.org/presentationml/2006/ole">
            <p:oleObj spid="_x0000_s3075" name="Equation" r:id="rId4" imgW="1053643" imgH="21580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Время заполнения резервуара объемом </a:t>
            </a:r>
            <a:r>
              <a:rPr lang="en-US" sz="3600" dirty="0" smtClean="0"/>
              <a:t>W</a:t>
            </a:r>
            <a:r>
              <a:rPr lang="ru-RU" sz="3600" dirty="0" smtClean="0"/>
              <a:t> зависит от параметров модели </a:t>
            </a:r>
            <a:r>
              <a:rPr lang="en-US" sz="3600" dirty="0" smtClean="0"/>
              <a:t>V</a:t>
            </a:r>
            <a:r>
              <a:rPr lang="ru-RU" sz="3600" baseline="-25000" dirty="0" err="1" smtClean="0"/>
              <a:t>н</a:t>
            </a:r>
            <a:r>
              <a:rPr lang="ru-RU" sz="3600" dirty="0" smtClean="0"/>
              <a:t> и </a:t>
            </a:r>
            <a:r>
              <a:rPr lang="en-US" sz="3600" dirty="0" smtClean="0"/>
              <a:t>V</a:t>
            </a:r>
            <a:r>
              <a:rPr lang="ru-RU" sz="3600" baseline="-25000" dirty="0" err="1" smtClean="0"/>
              <a:t>п</a:t>
            </a:r>
            <a:r>
              <a:rPr lang="ru-RU" sz="3600" dirty="0" smtClean="0"/>
              <a:t> при разных соотношениях между параметрами </a:t>
            </a:r>
            <a:r>
              <a:rPr lang="en-US" sz="3600" dirty="0" smtClean="0"/>
              <a:t>V</a:t>
            </a:r>
            <a:r>
              <a:rPr lang="ru-RU" sz="3600" baseline="-25000" dirty="0" err="1" smtClean="0"/>
              <a:t>н</a:t>
            </a:r>
            <a:r>
              <a:rPr lang="ru-RU" sz="3600" baseline="-25000" dirty="0" smtClean="0"/>
              <a:t> </a:t>
            </a:r>
            <a:r>
              <a:rPr lang="ru-RU" sz="3600" dirty="0" smtClean="0"/>
              <a:t>и </a:t>
            </a:r>
            <a:r>
              <a:rPr lang="en-US" sz="3600" dirty="0" smtClean="0"/>
              <a:t>V</a:t>
            </a:r>
            <a:r>
              <a:rPr lang="ru-RU" sz="3600" baseline="-25000" dirty="0" err="1" smtClean="0"/>
              <a:t>п</a:t>
            </a:r>
            <a:r>
              <a:rPr lang="ru-RU" sz="3600" baseline="-25000" dirty="0" smtClean="0"/>
              <a:t>  </a:t>
            </a:r>
            <a:r>
              <a:rPr lang="ru-RU" sz="3600" dirty="0" smtClean="0"/>
              <a:t>и при разных начальных условиях можно получить разные результаты. Можно даже построить график наполнения резервуара (рис.3).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14290"/>
            <a:ext cx="87154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u="sng" dirty="0" smtClean="0"/>
              <a:t>1. Общие </a:t>
            </a:r>
            <a:r>
              <a:rPr lang="ru-RU" sz="2800" u="sng" dirty="0" smtClean="0"/>
              <a:t>сведения о модели и </a:t>
            </a:r>
            <a:r>
              <a:rPr lang="ru-RU" sz="2800" u="sng" dirty="0" smtClean="0"/>
              <a:t>моделировании</a:t>
            </a:r>
          </a:p>
          <a:p>
            <a:pPr lvl="0" algn="ctr"/>
            <a:endParaRPr lang="ru-RU" sz="2800" dirty="0" smtClean="0"/>
          </a:p>
          <a:p>
            <a:r>
              <a:rPr lang="ru-RU" sz="2800" dirty="0" smtClean="0"/>
              <a:t>Модель - это упрощенное представление исследуемого объекта (системы). Она должна отражать наиболее существенные (с точки зрения цели исследования) свойства изучаемого объекта. Объект, для которого создается модель, принято называть оригиналом</a:t>
            </a:r>
            <a:r>
              <a:rPr lang="ru-RU" sz="2800" b="1" i="1" dirty="0" smtClean="0"/>
              <a:t>. </a:t>
            </a:r>
            <a:r>
              <a:rPr lang="ru-RU" sz="2800" dirty="0" smtClean="0"/>
              <a:t>Не всегда есть возможность или целесообразность исследовать непосредственно оригинал. Часто исследования проводят на модели оригинала, а затем результаты исследования переносят на оригинал. В зависимости от цели исследования для одного и того же оригинала может быть создано несколько моделей.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357158" y="285728"/>
            <a:ext cx="8429684" cy="6215106"/>
            <a:chOff x="1950" y="1380"/>
            <a:chExt cx="8748" cy="5268"/>
          </a:xfrm>
        </p:grpSpPr>
        <p:cxnSp>
          <p:nvCxnSpPr>
            <p:cNvPr id="31747" name="AutoShape 3"/>
            <p:cNvCxnSpPr>
              <a:cxnSpLocks noChangeShapeType="1"/>
            </p:cNvCxnSpPr>
            <p:nvPr/>
          </p:nvCxnSpPr>
          <p:spPr bwMode="auto">
            <a:xfrm>
              <a:off x="2610" y="5490"/>
              <a:ext cx="70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1748" name="AutoShape 4"/>
            <p:cNvCxnSpPr>
              <a:cxnSpLocks noChangeShapeType="1"/>
            </p:cNvCxnSpPr>
            <p:nvPr/>
          </p:nvCxnSpPr>
          <p:spPr bwMode="auto">
            <a:xfrm flipV="1">
              <a:off x="2610" y="1950"/>
              <a:ext cx="0" cy="35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1749" name="AutoShape 5"/>
            <p:cNvCxnSpPr>
              <a:cxnSpLocks noChangeShapeType="1"/>
            </p:cNvCxnSpPr>
            <p:nvPr/>
          </p:nvCxnSpPr>
          <p:spPr bwMode="auto">
            <a:xfrm>
              <a:off x="2610" y="3330"/>
              <a:ext cx="70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</p:cxnSp>
        <p:cxnSp>
          <p:nvCxnSpPr>
            <p:cNvPr id="31750" name="AutoShape 6"/>
            <p:cNvCxnSpPr>
              <a:cxnSpLocks noChangeShapeType="1"/>
            </p:cNvCxnSpPr>
            <p:nvPr/>
          </p:nvCxnSpPr>
          <p:spPr bwMode="auto">
            <a:xfrm flipV="1">
              <a:off x="2616" y="3331"/>
              <a:ext cx="2670" cy="21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1751" name="AutoShape 7"/>
            <p:cNvCxnSpPr>
              <a:cxnSpLocks noChangeShapeType="1"/>
            </p:cNvCxnSpPr>
            <p:nvPr/>
          </p:nvCxnSpPr>
          <p:spPr bwMode="auto">
            <a:xfrm flipV="1">
              <a:off x="2617" y="3330"/>
              <a:ext cx="4755" cy="21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1752" name="AutoShape 8"/>
            <p:cNvCxnSpPr>
              <a:cxnSpLocks noChangeShapeType="1"/>
            </p:cNvCxnSpPr>
            <p:nvPr/>
          </p:nvCxnSpPr>
          <p:spPr bwMode="auto">
            <a:xfrm flipV="1">
              <a:off x="2617" y="3329"/>
              <a:ext cx="6195" cy="21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1753" name="AutoShape 9"/>
            <p:cNvCxnSpPr>
              <a:cxnSpLocks noChangeShapeType="1"/>
            </p:cNvCxnSpPr>
            <p:nvPr/>
          </p:nvCxnSpPr>
          <p:spPr bwMode="auto">
            <a:xfrm>
              <a:off x="8823" y="3330"/>
              <a:ext cx="0" cy="2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31754" name="AutoShape 10"/>
            <p:cNvCxnSpPr>
              <a:cxnSpLocks noChangeShapeType="1"/>
            </p:cNvCxnSpPr>
            <p:nvPr/>
          </p:nvCxnSpPr>
          <p:spPr bwMode="auto">
            <a:xfrm>
              <a:off x="7364" y="3331"/>
              <a:ext cx="0" cy="2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31755" name="AutoShape 11"/>
            <p:cNvCxnSpPr>
              <a:cxnSpLocks noChangeShapeType="1"/>
            </p:cNvCxnSpPr>
            <p:nvPr/>
          </p:nvCxnSpPr>
          <p:spPr bwMode="auto">
            <a:xfrm>
              <a:off x="5302" y="3345"/>
              <a:ext cx="0" cy="2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sp>
          <p:nvSpPr>
            <p:cNvPr id="31756" name="Text Box 12"/>
            <p:cNvSpPr txBox="1">
              <a:spLocks noChangeArrowheads="1"/>
            </p:cNvSpPr>
            <p:nvPr/>
          </p:nvSpPr>
          <p:spPr bwMode="auto">
            <a:xfrm>
              <a:off x="1950" y="1380"/>
              <a:ext cx="16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W, </a:t>
              </a: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тыс. литр.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2115" y="3105"/>
              <a:ext cx="7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8" name="Oval 14"/>
            <p:cNvSpPr>
              <a:spLocks noChangeArrowheads="1"/>
            </p:cNvSpPr>
            <p:nvPr/>
          </p:nvSpPr>
          <p:spPr bwMode="auto">
            <a:xfrm>
              <a:off x="2583" y="330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31759" name="Text Box 15"/>
            <p:cNvSpPr txBox="1">
              <a:spLocks noChangeArrowheads="1"/>
            </p:cNvSpPr>
            <p:nvPr/>
          </p:nvSpPr>
          <p:spPr bwMode="auto">
            <a:xfrm>
              <a:off x="3517" y="3353"/>
              <a:ext cx="1036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</a:t>
              </a:r>
              <a:r>
                <a:rPr kumimoji="0" lang="en-US" sz="20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H</a:t>
              </a: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·t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60" name="Text Box 16"/>
            <p:cNvSpPr txBox="1">
              <a:spLocks noChangeArrowheads="1"/>
            </p:cNvSpPr>
            <p:nvPr/>
          </p:nvSpPr>
          <p:spPr bwMode="auto">
            <a:xfrm>
              <a:off x="5235" y="3336"/>
              <a:ext cx="1562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(V</a:t>
              </a:r>
              <a:r>
                <a:rPr kumimoji="0" lang="en-US" sz="20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H</a:t>
              </a:r>
              <a:r>
                <a:rPr kumimoji="0" lang="ru-RU" sz="20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</a:t>
              </a:r>
              <a:r>
                <a:rPr kumimoji="0" lang="ru-RU" sz="20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</a:t>
              </a: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)·t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61" name="Text Box 17"/>
            <p:cNvSpPr txBox="1">
              <a:spLocks noChangeArrowheads="1"/>
            </p:cNvSpPr>
            <p:nvPr/>
          </p:nvSpPr>
          <p:spPr bwMode="auto">
            <a:xfrm>
              <a:off x="7757" y="3653"/>
              <a:ext cx="1141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</a:t>
              </a:r>
              <a:r>
                <a:rPr kumimoji="0" lang="ru-RU" sz="20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</a:t>
              </a: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·t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62" name="Text Box 18"/>
            <p:cNvSpPr txBox="1">
              <a:spLocks noChangeArrowheads="1"/>
            </p:cNvSpPr>
            <p:nvPr/>
          </p:nvSpPr>
          <p:spPr bwMode="auto">
            <a:xfrm>
              <a:off x="5035" y="5448"/>
              <a:ext cx="699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r>
                <a:rPr kumimoji="0" lang="en-US" sz="20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H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63" name="Text Box 19"/>
            <p:cNvSpPr txBox="1">
              <a:spLocks noChangeArrowheads="1"/>
            </p:cNvSpPr>
            <p:nvPr/>
          </p:nvSpPr>
          <p:spPr bwMode="auto">
            <a:xfrm>
              <a:off x="7134" y="5449"/>
              <a:ext cx="699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64" name="Text Box 20"/>
            <p:cNvSpPr txBox="1">
              <a:spLocks noChangeArrowheads="1"/>
            </p:cNvSpPr>
            <p:nvPr/>
          </p:nvSpPr>
          <p:spPr bwMode="auto">
            <a:xfrm>
              <a:off x="8560" y="5449"/>
              <a:ext cx="699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r>
                <a:rPr kumimoji="0" lang="ru-RU" sz="20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65" name="Text Box 21"/>
            <p:cNvSpPr txBox="1">
              <a:spLocks noChangeArrowheads="1"/>
            </p:cNvSpPr>
            <p:nvPr/>
          </p:nvSpPr>
          <p:spPr bwMode="auto">
            <a:xfrm>
              <a:off x="9468" y="5437"/>
              <a:ext cx="123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t, </a:t>
              </a: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сутки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66" name="Text Box 22"/>
            <p:cNvSpPr txBox="1">
              <a:spLocks noChangeArrowheads="1"/>
            </p:cNvSpPr>
            <p:nvPr/>
          </p:nvSpPr>
          <p:spPr bwMode="auto">
            <a:xfrm>
              <a:off x="6258" y="6003"/>
              <a:ext cx="123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Рис. 3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67" name="Text Box 23"/>
            <p:cNvSpPr txBox="1">
              <a:spLocks noChangeArrowheads="1"/>
            </p:cNvSpPr>
            <p:nvPr/>
          </p:nvSpPr>
          <p:spPr bwMode="auto">
            <a:xfrm>
              <a:off x="2295" y="5377"/>
              <a:ext cx="468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4282" y="214290"/>
            <a:ext cx="864399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Реализовать эту</a:t>
            </a:r>
            <a:r>
              <a:rPr lang="uk-UA" sz="3200" dirty="0" smtClean="0"/>
              <a:t> модель </a:t>
            </a:r>
            <a:r>
              <a:rPr lang="ru-RU" sz="3200" dirty="0" smtClean="0"/>
              <a:t>можно</a:t>
            </a:r>
            <a:r>
              <a:rPr lang="uk-UA" sz="3200" dirty="0" smtClean="0"/>
              <a:t> с </a:t>
            </a:r>
            <a:r>
              <a:rPr lang="ru-RU" sz="3200" dirty="0" smtClean="0"/>
              <a:t>помощью численных методов</a:t>
            </a:r>
            <a:r>
              <a:rPr lang="uk-UA" sz="3200" dirty="0" smtClean="0"/>
              <a:t>. М</a:t>
            </a:r>
            <a:r>
              <a:rPr lang="ru-RU" sz="3200" dirty="0" err="1" smtClean="0"/>
              <a:t>еняя</a:t>
            </a:r>
            <a:r>
              <a:rPr lang="ru-RU" sz="3200" dirty="0" smtClean="0"/>
              <a:t> в формуле (2) значения </a:t>
            </a:r>
            <a:r>
              <a:rPr lang="en-US" sz="3200" dirty="0" smtClean="0"/>
              <a:t>t</a:t>
            </a:r>
            <a:r>
              <a:rPr lang="ru-RU" sz="3200" dirty="0" smtClean="0"/>
              <a:t> от 0 с некоторым интервалом </a:t>
            </a:r>
            <a:r>
              <a:rPr lang="ru-RU" sz="3200" dirty="0" smtClean="0"/>
              <a:t>∆</a:t>
            </a:r>
            <a:r>
              <a:rPr lang="en-US" sz="3200" dirty="0" smtClean="0"/>
              <a:t>t</a:t>
            </a:r>
            <a:r>
              <a:rPr lang="ru-RU" sz="3200" dirty="0" smtClean="0"/>
              <a:t> </a:t>
            </a:r>
            <a:r>
              <a:rPr lang="ru-RU" sz="3200" dirty="0" smtClean="0"/>
              <a:t>(шаг моделирования) до того значения, когда будет выполняться равенство (2), получим динамическую характеристику заполнения резервуара. Чем меньше шаг ∆</a:t>
            </a:r>
            <a:r>
              <a:rPr lang="en-US" sz="3200" dirty="0" smtClean="0"/>
              <a:t>t</a:t>
            </a:r>
            <a:r>
              <a:rPr lang="ru-RU" sz="3200" dirty="0" smtClean="0"/>
              <a:t> </a:t>
            </a:r>
            <a:r>
              <a:rPr lang="ru-RU" sz="3200" dirty="0" smtClean="0"/>
              <a:t>,</a:t>
            </a:r>
            <a:r>
              <a:rPr lang="ru-RU" sz="3200" dirty="0" smtClean="0"/>
              <a:t>тем точнее результат будет получен. Правда, тем дольше будет решаться задача моделирования.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Имитационное моделирование – это метод конструирования модели и проведения экспериментов. Вся информация про имитационную модель в общем имеет логико-математический характер и представляется в виде совокупности алгоритмов, которые описывают процесс функционирования объекта. В большинстве имитационной моделью есть её программная реализация на компьютере, а имитационное моделирование сводится к проведению экспериментов с моделью путём многократного прогона программы с некоторым множеством данных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42852"/>
            <a:ext cx="87154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Если вернуться к процессу наполнения резервуара, то при помощи имитационной модели весь процесс можно воспроизвести с использованием равенства (2). Обозначим через </a:t>
            </a:r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baseline="-25000" dirty="0" smtClean="0"/>
              <a:t>  </a:t>
            </a:r>
            <a:r>
              <a:rPr lang="ru-RU" sz="2800" dirty="0" smtClean="0"/>
              <a:t>текущее состояние резервуара, которое воспроизводится в определенные моменты модельного времени, которое изменяется с постоянным шагом :</a:t>
            </a:r>
          </a:p>
          <a:p>
            <a:endParaRPr lang="ru-RU" sz="28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817" name="Object 1"/>
          <p:cNvGraphicFramePr>
            <a:graphicFrameLocks noChangeAspect="1"/>
          </p:cNvGraphicFramePr>
          <p:nvPr/>
        </p:nvGraphicFramePr>
        <p:xfrm>
          <a:off x="2071670" y="3357562"/>
          <a:ext cx="3964809" cy="857256"/>
        </p:xfrm>
        <a:graphic>
          <a:graphicData uri="http://schemas.openxmlformats.org/presentationml/2006/ole">
            <p:oleObj spid="_x0000_s34817" name="Equation" r:id="rId3" imgW="1054100" imgH="2286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00958" y="3571876"/>
            <a:ext cx="495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(3) </a:t>
            </a:r>
            <a:endParaRPr lang="ru-RU" dirty="0"/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1214414" y="4714884"/>
          <a:ext cx="2652136" cy="785818"/>
        </p:xfrm>
        <a:graphic>
          <a:graphicData uri="http://schemas.openxmlformats.org/presentationml/2006/ole">
            <p:oleObj spid="_x0000_s34821" name="Equation" r:id="rId4" imgW="774364" imgH="228501" progId="Equation.3">
              <p:embed/>
            </p:oleObj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5429256" y="4786322"/>
          <a:ext cx="2095515" cy="571504"/>
        </p:xfrm>
        <a:graphic>
          <a:graphicData uri="http://schemas.openxmlformats.org/presentationml/2006/ole">
            <p:oleObj spid="_x0000_s34820" name="Equation" r:id="rId5" imgW="736600" imgH="203200" progId="Equation.3">
              <p:embed/>
            </p:oleObj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3643306" y="5715016"/>
          <a:ext cx="1071570" cy="627260"/>
        </p:xfrm>
        <a:graphic>
          <a:graphicData uri="http://schemas.openxmlformats.org/presentationml/2006/ole">
            <p:oleObj spid="_x0000_s34819" name="Equation" r:id="rId6" imgW="393529" imgH="228501" progId="Equation.3">
              <p:embed/>
            </p:oleObj>
          </a:graphicData>
        </a:graphic>
      </p:graphicFrame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428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357158" y="285728"/>
            <a:ext cx="8429684" cy="6072230"/>
            <a:chOff x="2100" y="606"/>
            <a:chExt cx="8748" cy="5268"/>
          </a:xfrm>
        </p:grpSpPr>
        <p:cxnSp>
          <p:nvCxnSpPr>
            <p:cNvPr id="36867" name="AutoShape 3"/>
            <p:cNvCxnSpPr>
              <a:cxnSpLocks noChangeShapeType="1"/>
            </p:cNvCxnSpPr>
            <p:nvPr/>
          </p:nvCxnSpPr>
          <p:spPr bwMode="auto">
            <a:xfrm>
              <a:off x="2760" y="4716"/>
              <a:ext cx="70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6868" name="AutoShape 4"/>
            <p:cNvCxnSpPr>
              <a:cxnSpLocks noChangeShapeType="1"/>
            </p:cNvCxnSpPr>
            <p:nvPr/>
          </p:nvCxnSpPr>
          <p:spPr bwMode="auto">
            <a:xfrm flipV="1">
              <a:off x="2760" y="1176"/>
              <a:ext cx="0" cy="35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6869" name="AutoShape 5"/>
            <p:cNvCxnSpPr>
              <a:cxnSpLocks noChangeShapeType="1"/>
            </p:cNvCxnSpPr>
            <p:nvPr/>
          </p:nvCxnSpPr>
          <p:spPr bwMode="auto">
            <a:xfrm>
              <a:off x="2760" y="2556"/>
              <a:ext cx="70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</p:cxnSp>
        <p:cxnSp>
          <p:nvCxnSpPr>
            <p:cNvPr id="36870" name="AutoShape 6"/>
            <p:cNvCxnSpPr>
              <a:cxnSpLocks noChangeShapeType="1"/>
            </p:cNvCxnSpPr>
            <p:nvPr/>
          </p:nvCxnSpPr>
          <p:spPr bwMode="auto">
            <a:xfrm flipV="1">
              <a:off x="2767" y="2556"/>
              <a:ext cx="4755" cy="21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871" name="AutoShape 7"/>
            <p:cNvCxnSpPr>
              <a:cxnSpLocks noChangeShapeType="1"/>
            </p:cNvCxnSpPr>
            <p:nvPr/>
          </p:nvCxnSpPr>
          <p:spPr bwMode="auto">
            <a:xfrm>
              <a:off x="7514" y="2557"/>
              <a:ext cx="0" cy="2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sp>
          <p:nvSpPr>
            <p:cNvPr id="36872" name="Text Box 8"/>
            <p:cNvSpPr txBox="1">
              <a:spLocks noChangeArrowheads="1"/>
            </p:cNvSpPr>
            <p:nvPr/>
          </p:nvSpPr>
          <p:spPr bwMode="auto">
            <a:xfrm>
              <a:off x="2100" y="606"/>
              <a:ext cx="213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W, </a:t>
              </a: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тыс. литров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73" name="Text Box 9"/>
            <p:cNvSpPr txBox="1">
              <a:spLocks noChangeArrowheads="1"/>
            </p:cNvSpPr>
            <p:nvPr/>
          </p:nvSpPr>
          <p:spPr bwMode="auto">
            <a:xfrm>
              <a:off x="2265" y="2331"/>
              <a:ext cx="7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74" name="Oval 10"/>
            <p:cNvSpPr>
              <a:spLocks noChangeArrowheads="1"/>
            </p:cNvSpPr>
            <p:nvPr/>
          </p:nvSpPr>
          <p:spPr bwMode="auto">
            <a:xfrm>
              <a:off x="2733" y="2533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36875" name="Text Box 11"/>
            <p:cNvSpPr txBox="1">
              <a:spLocks noChangeArrowheads="1"/>
            </p:cNvSpPr>
            <p:nvPr/>
          </p:nvSpPr>
          <p:spPr bwMode="auto">
            <a:xfrm>
              <a:off x="7284" y="4675"/>
              <a:ext cx="699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76" name="Text Box 12"/>
            <p:cNvSpPr txBox="1">
              <a:spLocks noChangeArrowheads="1"/>
            </p:cNvSpPr>
            <p:nvPr/>
          </p:nvSpPr>
          <p:spPr bwMode="auto">
            <a:xfrm>
              <a:off x="9618" y="4663"/>
              <a:ext cx="123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r>
                <a:rPr kumimoji="0" lang="uk-UA" sz="20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і</a:t>
              </a: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, </a:t>
              </a: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сутки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77" name="Text Box 13"/>
            <p:cNvSpPr txBox="1">
              <a:spLocks noChangeArrowheads="1"/>
            </p:cNvSpPr>
            <p:nvPr/>
          </p:nvSpPr>
          <p:spPr bwMode="auto">
            <a:xfrm>
              <a:off x="6408" y="5229"/>
              <a:ext cx="123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Рис. </a:t>
              </a:r>
              <a:r>
                <a:rPr kumimoji="0" lang="uk-UA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78" name="Text Box 14"/>
            <p:cNvSpPr txBox="1">
              <a:spLocks noChangeArrowheads="1"/>
            </p:cNvSpPr>
            <p:nvPr/>
          </p:nvSpPr>
          <p:spPr bwMode="auto">
            <a:xfrm>
              <a:off x="2445" y="4603"/>
              <a:ext cx="468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6879" name="AutoShape 15"/>
            <p:cNvCxnSpPr>
              <a:cxnSpLocks noChangeShapeType="1"/>
            </p:cNvCxnSpPr>
            <p:nvPr/>
          </p:nvCxnSpPr>
          <p:spPr bwMode="auto">
            <a:xfrm>
              <a:off x="3345" y="4603"/>
              <a:ext cx="0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880" name="AutoShape 16"/>
            <p:cNvCxnSpPr>
              <a:cxnSpLocks noChangeShapeType="1"/>
            </p:cNvCxnSpPr>
            <p:nvPr/>
          </p:nvCxnSpPr>
          <p:spPr bwMode="auto">
            <a:xfrm>
              <a:off x="3919" y="4603"/>
              <a:ext cx="0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881" name="AutoShape 17"/>
            <p:cNvCxnSpPr>
              <a:cxnSpLocks noChangeShapeType="1"/>
            </p:cNvCxnSpPr>
            <p:nvPr/>
          </p:nvCxnSpPr>
          <p:spPr bwMode="auto">
            <a:xfrm>
              <a:off x="4496" y="4603"/>
              <a:ext cx="0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882" name="AutoShape 18"/>
            <p:cNvCxnSpPr>
              <a:cxnSpLocks noChangeShapeType="1"/>
            </p:cNvCxnSpPr>
            <p:nvPr/>
          </p:nvCxnSpPr>
          <p:spPr bwMode="auto">
            <a:xfrm>
              <a:off x="5070" y="4603"/>
              <a:ext cx="0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883" name="AutoShape 19"/>
            <p:cNvCxnSpPr>
              <a:cxnSpLocks noChangeShapeType="1"/>
            </p:cNvCxnSpPr>
            <p:nvPr/>
          </p:nvCxnSpPr>
          <p:spPr bwMode="auto">
            <a:xfrm>
              <a:off x="5637" y="4603"/>
              <a:ext cx="0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884" name="AutoShape 20"/>
            <p:cNvCxnSpPr>
              <a:cxnSpLocks noChangeShapeType="1"/>
            </p:cNvCxnSpPr>
            <p:nvPr/>
          </p:nvCxnSpPr>
          <p:spPr bwMode="auto">
            <a:xfrm>
              <a:off x="6211" y="4603"/>
              <a:ext cx="0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885" name="AutoShape 21"/>
            <p:cNvCxnSpPr>
              <a:cxnSpLocks noChangeShapeType="1"/>
            </p:cNvCxnSpPr>
            <p:nvPr/>
          </p:nvCxnSpPr>
          <p:spPr bwMode="auto">
            <a:xfrm>
              <a:off x="6788" y="4603"/>
              <a:ext cx="0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886" name="AutoShape 22"/>
            <p:cNvCxnSpPr>
              <a:cxnSpLocks noChangeShapeType="1"/>
            </p:cNvCxnSpPr>
            <p:nvPr/>
          </p:nvCxnSpPr>
          <p:spPr bwMode="auto">
            <a:xfrm>
              <a:off x="7362" y="4603"/>
              <a:ext cx="0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6887" name="Text Box 23"/>
            <p:cNvSpPr txBox="1">
              <a:spLocks noChangeArrowheads="1"/>
            </p:cNvSpPr>
            <p:nvPr/>
          </p:nvSpPr>
          <p:spPr bwMode="auto">
            <a:xfrm>
              <a:off x="3915" y="4716"/>
              <a:ext cx="192" cy="3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285728"/>
            <a:ext cx="857256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Такая модель является детерминированной. Процесс моделирования заканчивается, если на некотором шаге выполняется условие </a:t>
            </a:r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baseline="-25000" dirty="0" smtClean="0"/>
              <a:t> </a:t>
            </a:r>
            <a:r>
              <a:rPr lang="uk-UA" sz="2800" dirty="0" smtClean="0"/>
              <a:t>≥ </a:t>
            </a:r>
            <a:r>
              <a:rPr lang="en-US" sz="2800" dirty="0" smtClean="0"/>
              <a:t>W</a:t>
            </a:r>
            <a:r>
              <a:rPr lang="ru-RU" sz="2800" dirty="0" smtClean="0"/>
              <a:t>. Другими словами решение получается за один прогон имитационной модели. Точность результатов будет зависеть от </a:t>
            </a:r>
            <a:r>
              <a:rPr lang="ru-RU" sz="2800" dirty="0" smtClean="0"/>
              <a:t>значения ∆</a:t>
            </a:r>
            <a:r>
              <a:rPr lang="en-US" sz="2800" dirty="0" smtClean="0"/>
              <a:t>t</a:t>
            </a:r>
            <a:r>
              <a:rPr lang="ru-RU" sz="2800" dirty="0" smtClean="0"/>
              <a:t> 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Если в модели нужно учитывать влияние случайных факторов, то возникает необходимость статистической оценки результатов моделирования.</a:t>
            </a:r>
          </a:p>
          <a:p>
            <a:r>
              <a:rPr lang="ru-RU" sz="2800" dirty="0" smtClean="0"/>
              <a:t>Статическое моделирование </a:t>
            </a:r>
            <a:r>
              <a:rPr lang="ru-RU" sz="2800" b="1" dirty="0" smtClean="0"/>
              <a:t>– </a:t>
            </a:r>
            <a:r>
              <a:rPr lang="ru-RU" sz="2800" dirty="0" smtClean="0"/>
              <a:t>есть самостоятельным видом моделирования. Оно включается в имитационное моделирование только при необходимости моделирования вероятности систем и процессов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0"/>
            <a:ext cx="87154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Построим более реальную модель системы водоснабжения предприятия. Допустим, что уровень потребления воды на предприятии имеет вероятностный характер и изменяется в соответствии с равномерным распределением вероятностей в пределах </a:t>
            </a:r>
            <a:r>
              <a:rPr lang="ru-RU" sz="3200" dirty="0" smtClean="0"/>
              <a:t>                 . </a:t>
            </a:r>
            <a:r>
              <a:rPr lang="ru-RU" sz="3200" dirty="0" smtClean="0"/>
              <a:t>Тогда значения  </a:t>
            </a:r>
            <a:r>
              <a:rPr lang="en-US" sz="3200" dirty="0" smtClean="0"/>
              <a:t>V</a:t>
            </a:r>
            <a:r>
              <a:rPr lang="ru-RU" sz="3200" baseline="-25000" dirty="0" err="1" smtClean="0"/>
              <a:t>п</a:t>
            </a:r>
            <a:r>
              <a:rPr lang="ru-RU" sz="3200" dirty="0" smtClean="0"/>
              <a:t> в некоторый момент времени </a:t>
            </a:r>
            <a:r>
              <a:rPr lang="en-US" sz="3200" dirty="0" err="1" smtClean="0"/>
              <a:t>t</a:t>
            </a:r>
            <a:r>
              <a:rPr lang="en-US" sz="3200" baseline="-25000" dirty="0" err="1" smtClean="0"/>
              <a:t>i</a:t>
            </a:r>
            <a:r>
              <a:rPr lang="ru-RU" sz="3200" baseline="-25000" dirty="0" smtClean="0"/>
              <a:t>  </a:t>
            </a:r>
            <a:r>
              <a:rPr lang="ru-RU" sz="3200" dirty="0" smtClean="0"/>
              <a:t>будет определять как:</a:t>
            </a:r>
          </a:p>
          <a:p>
            <a:endParaRPr lang="ru-RU" sz="3200" dirty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4929190" y="2714620"/>
          <a:ext cx="1285884" cy="528131"/>
        </p:xfrm>
        <a:graphic>
          <a:graphicData uri="http://schemas.openxmlformats.org/presentationml/2006/ole">
            <p:oleObj spid="_x0000_s38913" name="Equation" r:id="rId3" imgW="532937" imgH="215713" progId="Equation.3">
              <p:embed/>
            </p:oleObj>
          </a:graphicData>
        </a:graphic>
      </p:graphicFrame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1714480" y="4000504"/>
          <a:ext cx="5625743" cy="1000132"/>
        </p:xfrm>
        <a:graphic>
          <a:graphicData uri="http://schemas.openxmlformats.org/presentationml/2006/ole">
            <p:oleObj spid="_x0000_s38915" name="Equation" r:id="rId4" imgW="1282700" imgH="2286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5688" y="4929198"/>
            <a:ext cx="88583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где </a:t>
            </a:r>
            <a:r>
              <a:rPr lang="en-US" sz="2800" dirty="0" err="1" smtClean="0"/>
              <a:t>z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</a:t>
            </a:r>
            <a:r>
              <a:rPr lang="ru-RU" sz="2800" dirty="0" smtClean="0"/>
              <a:t>- случайное число, равномерно распределённое в интервале [0.1].</a:t>
            </a:r>
          </a:p>
          <a:p>
            <a:r>
              <a:rPr lang="ru-RU" sz="2800" dirty="0" smtClean="0"/>
              <a:t>Результаты работы имитационной модели даны на рис.5</a:t>
            </a:r>
            <a:r>
              <a:rPr lang="ru-RU" sz="2800" dirty="0" smtClean="0"/>
              <a:t>: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357158" y="285728"/>
            <a:ext cx="8572560" cy="6215106"/>
            <a:chOff x="2370" y="4980"/>
            <a:chExt cx="8748" cy="7425"/>
          </a:xfrm>
        </p:grpSpPr>
        <p:cxnSp>
          <p:nvCxnSpPr>
            <p:cNvPr id="39939" name="AutoShape 3"/>
            <p:cNvCxnSpPr>
              <a:cxnSpLocks noChangeShapeType="1"/>
            </p:cNvCxnSpPr>
            <p:nvPr/>
          </p:nvCxnSpPr>
          <p:spPr bwMode="auto">
            <a:xfrm flipV="1">
              <a:off x="3030" y="8778"/>
              <a:ext cx="153" cy="31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40" name="AutoShape 4"/>
            <p:cNvCxnSpPr>
              <a:cxnSpLocks noChangeShapeType="1"/>
            </p:cNvCxnSpPr>
            <p:nvPr/>
          </p:nvCxnSpPr>
          <p:spPr bwMode="auto">
            <a:xfrm>
              <a:off x="3183" y="8778"/>
              <a:ext cx="290" cy="19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41" name="AutoShape 5"/>
            <p:cNvCxnSpPr>
              <a:cxnSpLocks noChangeShapeType="1"/>
            </p:cNvCxnSpPr>
            <p:nvPr/>
          </p:nvCxnSpPr>
          <p:spPr bwMode="auto">
            <a:xfrm flipV="1">
              <a:off x="3473" y="8493"/>
              <a:ext cx="75" cy="4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42" name="AutoShape 6"/>
            <p:cNvCxnSpPr>
              <a:cxnSpLocks noChangeShapeType="1"/>
            </p:cNvCxnSpPr>
            <p:nvPr/>
          </p:nvCxnSpPr>
          <p:spPr bwMode="auto">
            <a:xfrm>
              <a:off x="3548" y="8493"/>
              <a:ext cx="337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43" name="AutoShape 7"/>
            <p:cNvCxnSpPr>
              <a:cxnSpLocks noChangeShapeType="1"/>
            </p:cNvCxnSpPr>
            <p:nvPr/>
          </p:nvCxnSpPr>
          <p:spPr bwMode="auto">
            <a:xfrm flipV="1">
              <a:off x="3885" y="8373"/>
              <a:ext cx="68" cy="5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44" name="AutoShape 8"/>
            <p:cNvCxnSpPr>
              <a:cxnSpLocks noChangeShapeType="1"/>
            </p:cNvCxnSpPr>
            <p:nvPr/>
          </p:nvCxnSpPr>
          <p:spPr bwMode="auto">
            <a:xfrm>
              <a:off x="3953" y="8373"/>
              <a:ext cx="285" cy="2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45" name="AutoShape 9"/>
            <p:cNvCxnSpPr>
              <a:cxnSpLocks noChangeShapeType="1"/>
            </p:cNvCxnSpPr>
            <p:nvPr/>
          </p:nvCxnSpPr>
          <p:spPr bwMode="auto">
            <a:xfrm>
              <a:off x="4189" y="8373"/>
              <a:ext cx="49" cy="2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46" name="AutoShape 10"/>
            <p:cNvCxnSpPr>
              <a:cxnSpLocks noChangeShapeType="1"/>
            </p:cNvCxnSpPr>
            <p:nvPr/>
          </p:nvCxnSpPr>
          <p:spPr bwMode="auto">
            <a:xfrm>
              <a:off x="4182" y="8373"/>
              <a:ext cx="315" cy="17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47" name="AutoShape 11"/>
            <p:cNvCxnSpPr>
              <a:cxnSpLocks noChangeShapeType="1"/>
            </p:cNvCxnSpPr>
            <p:nvPr/>
          </p:nvCxnSpPr>
          <p:spPr bwMode="auto">
            <a:xfrm flipV="1">
              <a:off x="4500" y="8373"/>
              <a:ext cx="0" cy="17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48" name="AutoShape 12"/>
            <p:cNvCxnSpPr>
              <a:cxnSpLocks noChangeShapeType="1"/>
            </p:cNvCxnSpPr>
            <p:nvPr/>
          </p:nvCxnSpPr>
          <p:spPr bwMode="auto">
            <a:xfrm>
              <a:off x="4500" y="8373"/>
              <a:ext cx="173" cy="1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49" name="AutoShape 13"/>
            <p:cNvCxnSpPr>
              <a:cxnSpLocks noChangeShapeType="1"/>
            </p:cNvCxnSpPr>
            <p:nvPr/>
          </p:nvCxnSpPr>
          <p:spPr bwMode="auto">
            <a:xfrm flipV="1">
              <a:off x="4673" y="8133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50" name="AutoShape 14"/>
            <p:cNvCxnSpPr>
              <a:cxnSpLocks noChangeShapeType="1"/>
            </p:cNvCxnSpPr>
            <p:nvPr/>
          </p:nvCxnSpPr>
          <p:spPr bwMode="auto">
            <a:xfrm>
              <a:off x="4673" y="8133"/>
              <a:ext cx="360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51" name="AutoShape 15"/>
            <p:cNvCxnSpPr>
              <a:cxnSpLocks noChangeShapeType="1"/>
            </p:cNvCxnSpPr>
            <p:nvPr/>
          </p:nvCxnSpPr>
          <p:spPr bwMode="auto">
            <a:xfrm flipH="1" flipV="1">
              <a:off x="4988" y="7878"/>
              <a:ext cx="45" cy="4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52" name="AutoShape 16"/>
            <p:cNvCxnSpPr>
              <a:cxnSpLocks noChangeShapeType="1"/>
            </p:cNvCxnSpPr>
            <p:nvPr/>
          </p:nvCxnSpPr>
          <p:spPr bwMode="auto">
            <a:xfrm>
              <a:off x="4988" y="7878"/>
              <a:ext cx="352" cy="3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53" name="AutoShape 17"/>
            <p:cNvCxnSpPr>
              <a:cxnSpLocks noChangeShapeType="1"/>
            </p:cNvCxnSpPr>
            <p:nvPr/>
          </p:nvCxnSpPr>
          <p:spPr bwMode="auto">
            <a:xfrm flipH="1" flipV="1">
              <a:off x="5190" y="7497"/>
              <a:ext cx="150" cy="7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54" name="AutoShape 18"/>
            <p:cNvCxnSpPr>
              <a:cxnSpLocks noChangeShapeType="1"/>
            </p:cNvCxnSpPr>
            <p:nvPr/>
          </p:nvCxnSpPr>
          <p:spPr bwMode="auto">
            <a:xfrm>
              <a:off x="5190" y="7497"/>
              <a:ext cx="765" cy="57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55" name="AutoShape 19"/>
            <p:cNvCxnSpPr>
              <a:cxnSpLocks noChangeShapeType="1"/>
            </p:cNvCxnSpPr>
            <p:nvPr/>
          </p:nvCxnSpPr>
          <p:spPr bwMode="auto">
            <a:xfrm flipH="1" flipV="1">
              <a:off x="5858" y="7587"/>
              <a:ext cx="97" cy="48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56" name="AutoShape 20"/>
            <p:cNvCxnSpPr>
              <a:cxnSpLocks noChangeShapeType="1"/>
            </p:cNvCxnSpPr>
            <p:nvPr/>
          </p:nvCxnSpPr>
          <p:spPr bwMode="auto">
            <a:xfrm>
              <a:off x="5858" y="7587"/>
              <a:ext cx="262" cy="18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57" name="AutoShape 21"/>
            <p:cNvCxnSpPr>
              <a:cxnSpLocks noChangeShapeType="1"/>
            </p:cNvCxnSpPr>
            <p:nvPr/>
          </p:nvCxnSpPr>
          <p:spPr bwMode="auto">
            <a:xfrm flipH="1" flipV="1">
              <a:off x="6060" y="7587"/>
              <a:ext cx="60" cy="18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58" name="AutoShape 22"/>
            <p:cNvCxnSpPr>
              <a:cxnSpLocks noChangeShapeType="1"/>
            </p:cNvCxnSpPr>
            <p:nvPr/>
          </p:nvCxnSpPr>
          <p:spPr bwMode="auto">
            <a:xfrm>
              <a:off x="6060" y="7587"/>
              <a:ext cx="225" cy="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59" name="AutoShape 23"/>
            <p:cNvCxnSpPr>
              <a:cxnSpLocks noChangeShapeType="1"/>
            </p:cNvCxnSpPr>
            <p:nvPr/>
          </p:nvCxnSpPr>
          <p:spPr bwMode="auto">
            <a:xfrm flipH="1" flipV="1">
              <a:off x="6218" y="7425"/>
              <a:ext cx="67" cy="2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60" name="AutoShape 24"/>
            <p:cNvCxnSpPr>
              <a:cxnSpLocks noChangeShapeType="1"/>
            </p:cNvCxnSpPr>
            <p:nvPr/>
          </p:nvCxnSpPr>
          <p:spPr bwMode="auto">
            <a:xfrm>
              <a:off x="6218" y="7425"/>
              <a:ext cx="217" cy="1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61" name="AutoShape 25"/>
            <p:cNvCxnSpPr>
              <a:cxnSpLocks noChangeShapeType="1"/>
            </p:cNvCxnSpPr>
            <p:nvPr/>
          </p:nvCxnSpPr>
          <p:spPr bwMode="auto">
            <a:xfrm flipV="1">
              <a:off x="6435" y="7257"/>
              <a:ext cx="0" cy="3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62" name="AutoShape 26"/>
            <p:cNvCxnSpPr>
              <a:cxnSpLocks noChangeShapeType="1"/>
            </p:cNvCxnSpPr>
            <p:nvPr/>
          </p:nvCxnSpPr>
          <p:spPr bwMode="auto">
            <a:xfrm>
              <a:off x="6435" y="7257"/>
              <a:ext cx="480" cy="2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63" name="AutoShape 27"/>
            <p:cNvCxnSpPr>
              <a:cxnSpLocks noChangeShapeType="1"/>
            </p:cNvCxnSpPr>
            <p:nvPr/>
          </p:nvCxnSpPr>
          <p:spPr bwMode="auto">
            <a:xfrm flipH="1" flipV="1">
              <a:off x="6855" y="7212"/>
              <a:ext cx="60" cy="3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64" name="AutoShape 28"/>
            <p:cNvCxnSpPr>
              <a:cxnSpLocks noChangeShapeType="1"/>
            </p:cNvCxnSpPr>
            <p:nvPr/>
          </p:nvCxnSpPr>
          <p:spPr bwMode="auto">
            <a:xfrm>
              <a:off x="6855" y="7212"/>
              <a:ext cx="60" cy="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65" name="AutoShape 29"/>
            <p:cNvCxnSpPr>
              <a:cxnSpLocks noChangeShapeType="1"/>
            </p:cNvCxnSpPr>
            <p:nvPr/>
          </p:nvCxnSpPr>
          <p:spPr bwMode="auto">
            <a:xfrm flipV="1">
              <a:off x="6915" y="7144"/>
              <a:ext cx="53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66" name="AutoShape 30"/>
            <p:cNvCxnSpPr>
              <a:cxnSpLocks noChangeShapeType="1"/>
            </p:cNvCxnSpPr>
            <p:nvPr/>
          </p:nvCxnSpPr>
          <p:spPr bwMode="auto">
            <a:xfrm>
              <a:off x="6968" y="7144"/>
              <a:ext cx="90" cy="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67" name="AutoShape 31"/>
            <p:cNvCxnSpPr>
              <a:cxnSpLocks noChangeShapeType="1"/>
            </p:cNvCxnSpPr>
            <p:nvPr/>
          </p:nvCxnSpPr>
          <p:spPr bwMode="auto">
            <a:xfrm flipV="1">
              <a:off x="7058" y="7047"/>
              <a:ext cx="75" cy="1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68" name="AutoShape 32"/>
            <p:cNvCxnSpPr>
              <a:cxnSpLocks noChangeShapeType="1"/>
            </p:cNvCxnSpPr>
            <p:nvPr/>
          </p:nvCxnSpPr>
          <p:spPr bwMode="auto">
            <a:xfrm>
              <a:off x="7133" y="7047"/>
              <a:ext cx="9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69" name="AutoShape 33"/>
            <p:cNvCxnSpPr>
              <a:cxnSpLocks noChangeShapeType="1"/>
            </p:cNvCxnSpPr>
            <p:nvPr/>
          </p:nvCxnSpPr>
          <p:spPr bwMode="auto">
            <a:xfrm flipV="1">
              <a:off x="7230" y="6915"/>
              <a:ext cx="113" cy="1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39970" name="Group 34"/>
            <p:cNvGrpSpPr>
              <a:grpSpLocks/>
            </p:cNvGrpSpPr>
            <p:nvPr/>
          </p:nvGrpSpPr>
          <p:grpSpPr bwMode="auto">
            <a:xfrm>
              <a:off x="6085" y="10678"/>
              <a:ext cx="3120" cy="795"/>
              <a:chOff x="6045" y="14070"/>
              <a:chExt cx="3120" cy="795"/>
            </a:xfrm>
          </p:grpSpPr>
          <p:sp>
            <p:nvSpPr>
              <p:cNvPr id="39971" name="Freeform 35"/>
              <p:cNvSpPr>
                <a:spLocks/>
              </p:cNvSpPr>
              <p:nvPr/>
            </p:nvSpPr>
            <p:spPr bwMode="auto">
              <a:xfrm>
                <a:off x="6481" y="14070"/>
                <a:ext cx="2370" cy="795"/>
              </a:xfrm>
              <a:custGeom>
                <a:avLst/>
                <a:gdLst/>
                <a:ahLst/>
                <a:cxnLst>
                  <a:cxn ang="0">
                    <a:pos x="0" y="977"/>
                  </a:cxn>
                  <a:cxn ang="0">
                    <a:pos x="435" y="872"/>
                  </a:cxn>
                  <a:cxn ang="0">
                    <a:pos x="709" y="632"/>
                  </a:cxn>
                  <a:cxn ang="0">
                    <a:pos x="968" y="137"/>
                  </a:cxn>
                  <a:cxn ang="0">
                    <a:pos x="1200" y="17"/>
                  </a:cxn>
                  <a:cxn ang="0">
                    <a:pos x="1470" y="62"/>
                  </a:cxn>
                  <a:cxn ang="0">
                    <a:pos x="1680" y="392"/>
                  </a:cxn>
                  <a:cxn ang="0">
                    <a:pos x="1842" y="737"/>
                  </a:cxn>
                  <a:cxn ang="0">
                    <a:pos x="2055" y="932"/>
                  </a:cxn>
                  <a:cxn ang="0">
                    <a:pos x="2370" y="992"/>
                  </a:cxn>
                </a:cxnLst>
                <a:rect l="0" t="0" r="r" b="b"/>
                <a:pathLst>
                  <a:path w="2370" h="992">
                    <a:moveTo>
                      <a:pt x="0" y="977"/>
                    </a:moveTo>
                    <a:cubicBezTo>
                      <a:pt x="158" y="953"/>
                      <a:pt x="317" y="929"/>
                      <a:pt x="435" y="872"/>
                    </a:cubicBezTo>
                    <a:cubicBezTo>
                      <a:pt x="553" y="815"/>
                      <a:pt x="620" y="754"/>
                      <a:pt x="709" y="632"/>
                    </a:cubicBezTo>
                    <a:cubicBezTo>
                      <a:pt x="798" y="510"/>
                      <a:pt x="886" y="240"/>
                      <a:pt x="968" y="137"/>
                    </a:cubicBezTo>
                    <a:cubicBezTo>
                      <a:pt x="1050" y="34"/>
                      <a:pt x="1116" y="29"/>
                      <a:pt x="1200" y="17"/>
                    </a:cubicBezTo>
                    <a:cubicBezTo>
                      <a:pt x="1284" y="5"/>
                      <a:pt x="1390" y="0"/>
                      <a:pt x="1470" y="62"/>
                    </a:cubicBezTo>
                    <a:cubicBezTo>
                      <a:pt x="1550" y="124"/>
                      <a:pt x="1618" y="280"/>
                      <a:pt x="1680" y="392"/>
                    </a:cubicBezTo>
                    <a:cubicBezTo>
                      <a:pt x="1742" y="504"/>
                      <a:pt x="1780" y="647"/>
                      <a:pt x="1842" y="737"/>
                    </a:cubicBezTo>
                    <a:cubicBezTo>
                      <a:pt x="1904" y="827"/>
                      <a:pt x="1967" y="890"/>
                      <a:pt x="2055" y="932"/>
                    </a:cubicBezTo>
                    <a:cubicBezTo>
                      <a:pt x="2143" y="974"/>
                      <a:pt x="2256" y="983"/>
                      <a:pt x="2370" y="992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  <p:cxnSp>
            <p:nvCxnSpPr>
              <p:cNvPr id="39972" name="AutoShape 36"/>
              <p:cNvCxnSpPr>
                <a:cxnSpLocks noChangeShapeType="1"/>
              </p:cNvCxnSpPr>
              <p:nvPr/>
            </p:nvCxnSpPr>
            <p:spPr bwMode="auto">
              <a:xfrm>
                <a:off x="6045" y="14865"/>
                <a:ext cx="312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39973" name="AutoShape 37"/>
              <p:cNvCxnSpPr>
                <a:cxnSpLocks noChangeShapeType="1"/>
              </p:cNvCxnSpPr>
              <p:nvPr/>
            </p:nvCxnSpPr>
            <p:spPr bwMode="auto">
              <a:xfrm>
                <a:off x="6984" y="14738"/>
                <a:ext cx="0" cy="12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39974" name="AutoShape 38"/>
              <p:cNvCxnSpPr>
                <a:cxnSpLocks noChangeShapeType="1"/>
              </p:cNvCxnSpPr>
              <p:nvPr/>
            </p:nvCxnSpPr>
            <p:spPr bwMode="auto">
              <a:xfrm>
                <a:off x="8347" y="14685"/>
                <a:ext cx="1" cy="17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39975" name="Freeform 39"/>
              <p:cNvSpPr>
                <a:spLocks/>
              </p:cNvSpPr>
              <p:nvPr/>
            </p:nvSpPr>
            <p:spPr bwMode="auto">
              <a:xfrm>
                <a:off x="6481" y="14738"/>
                <a:ext cx="503" cy="127"/>
              </a:xfrm>
              <a:custGeom>
                <a:avLst/>
                <a:gdLst/>
                <a:ahLst/>
                <a:cxnLst>
                  <a:cxn ang="0">
                    <a:pos x="0" y="119"/>
                  </a:cxn>
                  <a:cxn ang="0">
                    <a:pos x="374" y="52"/>
                  </a:cxn>
                  <a:cxn ang="0">
                    <a:pos x="503" y="0"/>
                  </a:cxn>
                  <a:cxn ang="0">
                    <a:pos x="503" y="127"/>
                  </a:cxn>
                  <a:cxn ang="0">
                    <a:pos x="0" y="119"/>
                  </a:cxn>
                </a:cxnLst>
                <a:rect l="0" t="0" r="r" b="b"/>
                <a:pathLst>
                  <a:path w="503" h="127">
                    <a:moveTo>
                      <a:pt x="0" y="119"/>
                    </a:moveTo>
                    <a:lnTo>
                      <a:pt x="374" y="52"/>
                    </a:lnTo>
                    <a:lnTo>
                      <a:pt x="503" y="0"/>
                    </a:lnTo>
                    <a:lnTo>
                      <a:pt x="503" y="127"/>
                    </a:lnTo>
                    <a:lnTo>
                      <a:pt x="0" y="1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  <p:sp>
            <p:nvSpPr>
              <p:cNvPr id="39976" name="Freeform 40"/>
              <p:cNvSpPr>
                <a:spLocks/>
              </p:cNvSpPr>
              <p:nvPr/>
            </p:nvSpPr>
            <p:spPr bwMode="auto">
              <a:xfrm>
                <a:off x="8347" y="14685"/>
                <a:ext cx="391" cy="172"/>
              </a:xfrm>
              <a:custGeom>
                <a:avLst/>
                <a:gdLst/>
                <a:ahLst/>
                <a:cxnLst>
                  <a:cxn ang="0">
                    <a:pos x="391" y="172"/>
                  </a:cxn>
                  <a:cxn ang="0">
                    <a:pos x="0" y="172"/>
                  </a:cxn>
                  <a:cxn ang="0">
                    <a:pos x="0" y="0"/>
                  </a:cxn>
                  <a:cxn ang="0">
                    <a:pos x="106" y="98"/>
                  </a:cxn>
                  <a:cxn ang="0">
                    <a:pos x="181" y="128"/>
                  </a:cxn>
                  <a:cxn ang="0">
                    <a:pos x="278" y="172"/>
                  </a:cxn>
                  <a:cxn ang="0">
                    <a:pos x="391" y="172"/>
                  </a:cxn>
                </a:cxnLst>
                <a:rect l="0" t="0" r="r" b="b"/>
                <a:pathLst>
                  <a:path w="391" h="172">
                    <a:moveTo>
                      <a:pt x="391" y="172"/>
                    </a:moveTo>
                    <a:lnTo>
                      <a:pt x="0" y="172"/>
                    </a:lnTo>
                    <a:lnTo>
                      <a:pt x="0" y="0"/>
                    </a:lnTo>
                    <a:lnTo>
                      <a:pt x="106" y="98"/>
                    </a:lnTo>
                    <a:lnTo>
                      <a:pt x="181" y="128"/>
                    </a:lnTo>
                    <a:lnTo>
                      <a:pt x="278" y="172"/>
                    </a:lnTo>
                    <a:lnTo>
                      <a:pt x="391" y="17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</p:grpSp>
        <p:cxnSp>
          <p:nvCxnSpPr>
            <p:cNvPr id="39977" name="AutoShape 41"/>
            <p:cNvCxnSpPr>
              <a:cxnSpLocks noChangeShapeType="1"/>
            </p:cNvCxnSpPr>
            <p:nvPr/>
          </p:nvCxnSpPr>
          <p:spPr bwMode="auto">
            <a:xfrm>
              <a:off x="3030" y="9089"/>
              <a:ext cx="70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9978" name="AutoShape 42"/>
            <p:cNvCxnSpPr>
              <a:cxnSpLocks noChangeShapeType="1"/>
            </p:cNvCxnSpPr>
            <p:nvPr/>
          </p:nvCxnSpPr>
          <p:spPr bwMode="auto">
            <a:xfrm flipV="1">
              <a:off x="3030" y="5550"/>
              <a:ext cx="0" cy="35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9979" name="AutoShape 43"/>
            <p:cNvCxnSpPr>
              <a:cxnSpLocks noChangeShapeType="1"/>
            </p:cNvCxnSpPr>
            <p:nvPr/>
          </p:nvCxnSpPr>
          <p:spPr bwMode="auto">
            <a:xfrm>
              <a:off x="3030" y="6930"/>
              <a:ext cx="70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</p:cxnSp>
        <p:cxnSp>
          <p:nvCxnSpPr>
            <p:cNvPr id="39980" name="AutoShape 44"/>
            <p:cNvCxnSpPr>
              <a:cxnSpLocks noChangeShapeType="1"/>
            </p:cNvCxnSpPr>
            <p:nvPr/>
          </p:nvCxnSpPr>
          <p:spPr bwMode="auto">
            <a:xfrm flipV="1">
              <a:off x="3037" y="6930"/>
              <a:ext cx="4755" cy="21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81" name="AutoShape 45"/>
            <p:cNvCxnSpPr>
              <a:cxnSpLocks noChangeShapeType="1"/>
            </p:cNvCxnSpPr>
            <p:nvPr/>
          </p:nvCxnSpPr>
          <p:spPr bwMode="auto">
            <a:xfrm>
              <a:off x="7784" y="6931"/>
              <a:ext cx="0" cy="45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sp>
          <p:nvSpPr>
            <p:cNvPr id="39982" name="Text Box 46"/>
            <p:cNvSpPr txBox="1">
              <a:spLocks noChangeArrowheads="1"/>
            </p:cNvSpPr>
            <p:nvPr/>
          </p:nvSpPr>
          <p:spPr bwMode="auto">
            <a:xfrm>
              <a:off x="2370" y="4980"/>
              <a:ext cx="213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W, </a:t>
              </a: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тыс. литров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83" name="Text Box 47"/>
            <p:cNvSpPr txBox="1">
              <a:spLocks noChangeArrowheads="1"/>
            </p:cNvSpPr>
            <p:nvPr/>
          </p:nvSpPr>
          <p:spPr bwMode="auto">
            <a:xfrm>
              <a:off x="2535" y="6705"/>
              <a:ext cx="7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84" name="Oval 48"/>
            <p:cNvSpPr>
              <a:spLocks noChangeArrowheads="1"/>
            </p:cNvSpPr>
            <p:nvPr/>
          </p:nvSpPr>
          <p:spPr bwMode="auto">
            <a:xfrm>
              <a:off x="3003" y="690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39985" name="Text Box 49"/>
            <p:cNvSpPr txBox="1">
              <a:spLocks noChangeArrowheads="1"/>
            </p:cNvSpPr>
            <p:nvPr/>
          </p:nvSpPr>
          <p:spPr bwMode="auto">
            <a:xfrm>
              <a:off x="7749" y="9048"/>
              <a:ext cx="699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86" name="Text Box 50"/>
            <p:cNvSpPr txBox="1">
              <a:spLocks noChangeArrowheads="1"/>
            </p:cNvSpPr>
            <p:nvPr/>
          </p:nvSpPr>
          <p:spPr bwMode="auto">
            <a:xfrm>
              <a:off x="9888" y="9036"/>
              <a:ext cx="123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r>
                <a:rPr kumimoji="0" lang="uk-UA" sz="20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і</a:t>
              </a: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, </a:t>
              </a: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сутки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87" name="Text Box 51"/>
            <p:cNvSpPr txBox="1">
              <a:spLocks noChangeArrowheads="1"/>
            </p:cNvSpPr>
            <p:nvPr/>
          </p:nvSpPr>
          <p:spPr bwMode="auto">
            <a:xfrm>
              <a:off x="6233" y="11760"/>
              <a:ext cx="123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Рис. </a:t>
              </a:r>
              <a:r>
                <a:rPr kumimoji="0" lang="uk-UA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5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88" name="Text Box 52"/>
            <p:cNvSpPr txBox="1">
              <a:spLocks noChangeArrowheads="1"/>
            </p:cNvSpPr>
            <p:nvPr/>
          </p:nvSpPr>
          <p:spPr bwMode="auto">
            <a:xfrm>
              <a:off x="2715" y="8976"/>
              <a:ext cx="468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9989" name="AutoShape 53"/>
            <p:cNvCxnSpPr>
              <a:cxnSpLocks noChangeShapeType="1"/>
            </p:cNvCxnSpPr>
            <p:nvPr/>
          </p:nvCxnSpPr>
          <p:spPr bwMode="auto">
            <a:xfrm>
              <a:off x="3615" y="8976"/>
              <a:ext cx="0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90" name="AutoShape 54"/>
            <p:cNvCxnSpPr>
              <a:cxnSpLocks noChangeShapeType="1"/>
            </p:cNvCxnSpPr>
            <p:nvPr/>
          </p:nvCxnSpPr>
          <p:spPr bwMode="auto">
            <a:xfrm>
              <a:off x="4189" y="8976"/>
              <a:ext cx="0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91" name="AutoShape 55"/>
            <p:cNvCxnSpPr>
              <a:cxnSpLocks noChangeShapeType="1"/>
            </p:cNvCxnSpPr>
            <p:nvPr/>
          </p:nvCxnSpPr>
          <p:spPr bwMode="auto">
            <a:xfrm>
              <a:off x="4766" y="8976"/>
              <a:ext cx="0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92" name="AutoShape 56"/>
            <p:cNvCxnSpPr>
              <a:cxnSpLocks noChangeShapeType="1"/>
            </p:cNvCxnSpPr>
            <p:nvPr/>
          </p:nvCxnSpPr>
          <p:spPr bwMode="auto">
            <a:xfrm>
              <a:off x="5340" y="8976"/>
              <a:ext cx="0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93" name="AutoShape 57"/>
            <p:cNvCxnSpPr>
              <a:cxnSpLocks noChangeShapeType="1"/>
            </p:cNvCxnSpPr>
            <p:nvPr/>
          </p:nvCxnSpPr>
          <p:spPr bwMode="auto">
            <a:xfrm>
              <a:off x="5907" y="8976"/>
              <a:ext cx="0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94" name="AutoShape 58"/>
            <p:cNvCxnSpPr>
              <a:cxnSpLocks noChangeShapeType="1"/>
            </p:cNvCxnSpPr>
            <p:nvPr/>
          </p:nvCxnSpPr>
          <p:spPr bwMode="auto">
            <a:xfrm>
              <a:off x="6481" y="8976"/>
              <a:ext cx="0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95" name="AutoShape 59"/>
            <p:cNvCxnSpPr>
              <a:cxnSpLocks noChangeShapeType="1"/>
            </p:cNvCxnSpPr>
            <p:nvPr/>
          </p:nvCxnSpPr>
          <p:spPr bwMode="auto">
            <a:xfrm>
              <a:off x="7058" y="8976"/>
              <a:ext cx="0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996" name="AutoShape 60"/>
            <p:cNvCxnSpPr>
              <a:cxnSpLocks noChangeShapeType="1"/>
            </p:cNvCxnSpPr>
            <p:nvPr/>
          </p:nvCxnSpPr>
          <p:spPr bwMode="auto">
            <a:xfrm>
              <a:off x="7632" y="8976"/>
              <a:ext cx="0" cy="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9997" name="Text Box 61"/>
            <p:cNvSpPr txBox="1">
              <a:spLocks noChangeArrowheads="1"/>
            </p:cNvSpPr>
            <p:nvPr/>
          </p:nvSpPr>
          <p:spPr bwMode="auto">
            <a:xfrm>
              <a:off x="4185" y="9089"/>
              <a:ext cx="189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9998" name="AutoShape 62"/>
            <p:cNvCxnSpPr>
              <a:cxnSpLocks noChangeShapeType="1"/>
            </p:cNvCxnSpPr>
            <p:nvPr/>
          </p:nvCxnSpPr>
          <p:spPr bwMode="auto">
            <a:xfrm>
              <a:off x="7343" y="6939"/>
              <a:ext cx="0" cy="45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sp>
          <p:nvSpPr>
            <p:cNvPr id="39999" name="Text Box 63"/>
            <p:cNvSpPr txBox="1">
              <a:spLocks noChangeArrowheads="1"/>
            </p:cNvSpPr>
            <p:nvPr/>
          </p:nvSpPr>
          <p:spPr bwMode="auto">
            <a:xfrm>
              <a:off x="7116" y="11413"/>
              <a:ext cx="668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r>
                <a:rPr kumimoji="0" lang="en-US" sz="20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000" name="Text Box 64"/>
            <p:cNvSpPr txBox="1">
              <a:spLocks noChangeArrowheads="1"/>
            </p:cNvSpPr>
            <p:nvPr/>
          </p:nvSpPr>
          <p:spPr bwMode="auto">
            <a:xfrm>
              <a:off x="7602" y="11405"/>
              <a:ext cx="668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001" name="Text Box 65"/>
            <p:cNvSpPr txBox="1">
              <a:spLocks noChangeArrowheads="1"/>
            </p:cNvSpPr>
            <p:nvPr/>
          </p:nvSpPr>
          <p:spPr bwMode="auto">
            <a:xfrm>
              <a:off x="7230" y="9048"/>
              <a:ext cx="668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r>
                <a:rPr kumimoji="0" lang="en-US" sz="20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002" name="Text Box 66"/>
            <p:cNvSpPr txBox="1">
              <a:spLocks noChangeArrowheads="1"/>
            </p:cNvSpPr>
            <p:nvPr/>
          </p:nvSpPr>
          <p:spPr bwMode="auto">
            <a:xfrm>
              <a:off x="3623" y="7077"/>
              <a:ext cx="189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003" name="Text Box 67"/>
            <p:cNvSpPr txBox="1">
              <a:spLocks noChangeArrowheads="1"/>
            </p:cNvSpPr>
            <p:nvPr/>
          </p:nvSpPr>
          <p:spPr bwMode="auto">
            <a:xfrm>
              <a:off x="5340" y="8132"/>
              <a:ext cx="189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После каждого прогона модели получается случайное значение Т</a:t>
            </a:r>
            <a:r>
              <a:rPr lang="en-US" sz="2800" baseline="-25000" dirty="0" smtClean="0"/>
              <a:t>j</a:t>
            </a:r>
            <a:r>
              <a:rPr lang="en-US" sz="2800" dirty="0" smtClean="0"/>
              <a:t> </a:t>
            </a:r>
            <a:r>
              <a:rPr lang="ru-RU" sz="2800" dirty="0" smtClean="0"/>
              <a:t>( </a:t>
            </a:r>
            <a:r>
              <a:rPr lang="en-US" sz="2800" dirty="0" smtClean="0"/>
              <a:t>j</a:t>
            </a:r>
            <a:r>
              <a:rPr lang="ru-RU" sz="2800" dirty="0" smtClean="0"/>
              <a:t>-количество прогонов). Для каждого прогона задается своя последовательность случайных чисел </a:t>
            </a:r>
            <a:r>
              <a:rPr lang="en-US" sz="2800" dirty="0" err="1" smtClean="0"/>
              <a:t>z</a:t>
            </a:r>
            <a:r>
              <a:rPr lang="en-US" sz="2800" baseline="-25000" dirty="0" err="1" smtClean="0"/>
              <a:t>i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Как видно на рис.5, полученные значения Т</a:t>
            </a:r>
            <a:r>
              <a:rPr lang="en-US" sz="2800" baseline="-25000" dirty="0" smtClean="0"/>
              <a:t>j </a:t>
            </a:r>
            <a:r>
              <a:rPr lang="ru-RU" sz="2800" dirty="0" smtClean="0"/>
              <a:t>будут отличаться от среднего значения Т</a:t>
            </a:r>
            <a:r>
              <a:rPr lang="ru-RU" sz="2800" baseline="-25000" dirty="0" smtClean="0"/>
              <a:t>,</a:t>
            </a:r>
            <a:r>
              <a:rPr lang="ru-RU" sz="2800" dirty="0" smtClean="0"/>
              <a:t> найденного при помощи детерминированной модели.</a:t>
            </a:r>
          </a:p>
          <a:p>
            <a:r>
              <a:rPr lang="ru-RU" sz="2800" dirty="0" smtClean="0"/>
              <a:t>Чтобы оценить время наполнения резервуара, нужно задаться точностью оценивания </a:t>
            </a:r>
            <a:r>
              <a:rPr lang="en-US" sz="2800" dirty="0" smtClean="0"/>
              <a:t>E</a:t>
            </a:r>
            <a:r>
              <a:rPr lang="ru-RU" sz="2800" dirty="0" smtClean="0"/>
              <a:t> = Т</a:t>
            </a:r>
            <a:r>
              <a:rPr lang="ru-RU" sz="2800" baseline="-25000" dirty="0" smtClean="0"/>
              <a:t> </a:t>
            </a:r>
            <a:r>
              <a:rPr lang="ru-RU" sz="2800" dirty="0" smtClean="0"/>
              <a:t> и уровень доверия. Обычно = 0,95, т.е. есть гарантия того, что в 95 случаях из 100 среднее значение времени Т будет лежать в </a:t>
            </a:r>
            <a:r>
              <a:rPr lang="ru-RU" sz="2800" dirty="0" smtClean="0"/>
              <a:t>пределах                   </a:t>
            </a:r>
            <a:r>
              <a:rPr lang="ru-RU" sz="2800" dirty="0" smtClean="0"/>
              <a:t>.</a:t>
            </a:r>
          </a:p>
          <a:p>
            <a:endParaRPr lang="ru-RU" sz="2800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3286116" y="5000636"/>
          <a:ext cx="1285884" cy="428628"/>
        </p:xfrm>
        <a:graphic>
          <a:graphicData uri="http://schemas.openxmlformats.org/presentationml/2006/ole">
            <p:oleObj spid="_x0000_s40961" name="Equation" r:id="rId3" imgW="482391" imgH="165028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u="sng" dirty="0" smtClean="0"/>
              <a:t>6. Особенности </a:t>
            </a:r>
            <a:r>
              <a:rPr lang="ru-RU" sz="3200" u="sng" dirty="0" smtClean="0"/>
              <a:t>компьютерных </a:t>
            </a:r>
            <a:r>
              <a:rPr lang="ru-RU" sz="3200" u="sng" dirty="0" smtClean="0"/>
              <a:t>моделей</a:t>
            </a:r>
          </a:p>
          <a:p>
            <a:pPr lvl="0"/>
            <a:endParaRPr lang="ru-RU" sz="3200" dirty="0" smtClean="0"/>
          </a:p>
          <a:p>
            <a:r>
              <a:rPr lang="ru-RU" sz="3200" dirty="0" smtClean="0"/>
              <a:t>Компьютерная модель обладает особыми свойствами по сравнению с математической моделью. Она не является просто записанной на другом языке - </a:t>
            </a:r>
            <a:r>
              <a:rPr lang="ru-RU" sz="3200" dirty="0" err="1" smtClean="0"/>
              <a:t>языке</a:t>
            </a:r>
            <a:r>
              <a:rPr lang="ru-RU" sz="3200" dirty="0" smtClean="0"/>
              <a:t> компьютера математической моделью.</a:t>
            </a:r>
          </a:p>
          <a:p>
            <a:r>
              <a:rPr lang="ru-RU" sz="3200" dirty="0" smtClean="0"/>
              <a:t>Компьютерная модель имеет две составляющие – программную и аппаратную (рис.6).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Моделирование - это процесс создания модели, её исследование и обработка полученных результатов. Чаще всего моделированием занимаются при анализе существующих объектов (систем) или в процессе проектирования таких объектов (систем).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214282" y="357166"/>
            <a:ext cx="8643998" cy="5429288"/>
            <a:chOff x="2340" y="1050"/>
            <a:chExt cx="8580" cy="4446"/>
          </a:xfrm>
        </p:grpSpPr>
        <p:sp>
          <p:nvSpPr>
            <p:cNvPr id="41987" name="Rectangle 3"/>
            <p:cNvSpPr>
              <a:spLocks noChangeArrowheads="1"/>
            </p:cNvSpPr>
            <p:nvPr/>
          </p:nvSpPr>
          <p:spPr bwMode="auto">
            <a:xfrm>
              <a:off x="2340" y="1584"/>
              <a:ext cx="8580" cy="31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41988" name="Rectangle 4"/>
            <p:cNvSpPr>
              <a:spLocks noChangeArrowheads="1"/>
            </p:cNvSpPr>
            <p:nvPr/>
          </p:nvSpPr>
          <p:spPr bwMode="auto">
            <a:xfrm>
              <a:off x="2718" y="2004"/>
              <a:ext cx="3780" cy="235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41989" name="Rectangle 5"/>
            <p:cNvSpPr>
              <a:spLocks noChangeArrowheads="1"/>
            </p:cNvSpPr>
            <p:nvPr/>
          </p:nvSpPr>
          <p:spPr bwMode="auto">
            <a:xfrm>
              <a:off x="7590" y="1929"/>
              <a:ext cx="2970" cy="11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41990" name="Rectangle 6"/>
            <p:cNvSpPr>
              <a:spLocks noChangeArrowheads="1"/>
            </p:cNvSpPr>
            <p:nvPr/>
          </p:nvSpPr>
          <p:spPr bwMode="auto">
            <a:xfrm>
              <a:off x="7605" y="3279"/>
              <a:ext cx="2970" cy="11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41991" name="Text Box 7"/>
            <p:cNvSpPr txBox="1">
              <a:spLocks noChangeArrowheads="1"/>
            </p:cNvSpPr>
            <p:nvPr/>
          </p:nvSpPr>
          <p:spPr bwMode="auto">
            <a:xfrm>
              <a:off x="2430" y="2889"/>
              <a:ext cx="453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Моделирующая программа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2" name="Text Box 8"/>
            <p:cNvSpPr txBox="1">
              <a:spLocks noChangeArrowheads="1"/>
            </p:cNvSpPr>
            <p:nvPr/>
          </p:nvSpPr>
          <p:spPr bwMode="auto">
            <a:xfrm>
              <a:off x="8070" y="2154"/>
              <a:ext cx="204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Операционная система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3" name="Text Box 9"/>
            <p:cNvSpPr txBox="1">
              <a:spLocks noChangeArrowheads="1"/>
            </p:cNvSpPr>
            <p:nvPr/>
          </p:nvSpPr>
          <p:spPr bwMode="auto">
            <a:xfrm>
              <a:off x="8070" y="3489"/>
              <a:ext cx="204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Аппаратура компьютера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4" name="Text Box 10"/>
            <p:cNvSpPr txBox="1">
              <a:spLocks noChangeArrowheads="1"/>
            </p:cNvSpPr>
            <p:nvPr/>
          </p:nvSpPr>
          <p:spPr bwMode="auto">
            <a:xfrm>
              <a:off x="4410" y="1050"/>
              <a:ext cx="453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Компьютерная модель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5" name="Text Box 11"/>
            <p:cNvSpPr txBox="1">
              <a:spLocks noChangeArrowheads="1"/>
            </p:cNvSpPr>
            <p:nvPr/>
          </p:nvSpPr>
          <p:spPr bwMode="auto">
            <a:xfrm>
              <a:off x="6195" y="4845"/>
              <a:ext cx="1260" cy="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Рис. 6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64399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Программная составляющая (моделирующая программа) является абстрактной знаковой моделью специального вида, которая интерпретируется физическим устройством – процессором компьютера и «выполняется». В результате мы наблюдаем некоторый физический процесс, в частности движение образов на экране., которые интерпретируем как поведение модели. Под компьютером в данном случае достаточно понимать любое устройство, состоящее из программной и аппаратной частей, способное интерпретировать и выполнять программы. Это может быть и суперкомпьютер, и встроенный микропроцессор с «зашитой» в его память программой.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214290"/>
            <a:ext cx="878687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Совокупность компьютера и моделирующей программы является уже физическим устройством и, таким образом, компьютерное моделирование можно считать особым видом физических моделей.</a:t>
            </a:r>
          </a:p>
          <a:p>
            <a:r>
              <a:rPr lang="ru-RU" sz="3200" dirty="0" smtClean="0"/>
              <a:t>Существование таких особых физических моделей на базе компьютеров позволяет говорить еще об одной стороне компьютерного моделирования. С этой точки зрения компьютерное моделирование обладает уникальным набором привлекательных свойств, к числу которых, прежде всего, относятся почти неограниченная сложность моделей.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214290"/>
            <a:ext cx="87154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Удобным также является разделение на «мягкую» часть (программное обеспечение), которую необходимо изменить при переходе к другой модели, и «жесткую» часть (аппаратуру и операционную систему), которая остается неизменной. Компьютерная модель, таким образом, в определённых условиях может выступать в качестве имитатора реального объекта. Слово «</a:t>
            </a:r>
            <a:r>
              <a:rPr lang="en-US" sz="2800" dirty="0" err="1" smtClean="0"/>
              <a:t>imitatio</a:t>
            </a:r>
            <a:r>
              <a:rPr lang="ru-RU" sz="2800" dirty="0" smtClean="0"/>
              <a:t>» (лат.) означает – подражание, подделка. Её можно «подключать» к другим реальным объектам точно так, как её физические прототипы. Это свойство компьютерных моделей позволяет использовать их в составе </a:t>
            </a:r>
            <a:r>
              <a:rPr lang="ru-RU" sz="2800" i="1" dirty="0" smtClean="0"/>
              <a:t>полунатуральных моделей</a:t>
            </a:r>
            <a:r>
              <a:rPr lang="ru-RU" sz="2800" dirty="0" smtClean="0"/>
              <a:t>, собранных из реальных устройств и имитаторов реальных устройств, используемых при создании и испытании сложных технологических систем.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Следует отметить, что компьютерные модели могут создаваться не обязательно на основе математических моделей. В их основе могут лежать записанные на языке программирования представления об объекте, существующие в сознании разработчика (пунктирная линия на рис. 7).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285720" y="214290"/>
            <a:ext cx="8643998" cy="6429420"/>
            <a:chOff x="2550" y="2835"/>
            <a:chExt cx="8310" cy="6885"/>
          </a:xfrm>
        </p:grpSpPr>
        <p:sp>
          <p:nvSpPr>
            <p:cNvPr id="43011" name="Text Box 3"/>
            <p:cNvSpPr txBox="1">
              <a:spLocks noChangeArrowheads="1"/>
            </p:cNvSpPr>
            <p:nvPr/>
          </p:nvSpPr>
          <p:spPr bwMode="auto">
            <a:xfrm>
              <a:off x="2910" y="2835"/>
              <a:ext cx="7245" cy="9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Интуитивная модель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2" name="Text Box 4"/>
            <p:cNvSpPr txBox="1">
              <a:spLocks noChangeArrowheads="1"/>
            </p:cNvSpPr>
            <p:nvPr/>
          </p:nvSpPr>
          <p:spPr bwMode="auto">
            <a:xfrm>
              <a:off x="4965" y="4200"/>
              <a:ext cx="5895" cy="525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Математическая модель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3" name="Rectangle 5"/>
            <p:cNvSpPr>
              <a:spLocks noChangeArrowheads="1"/>
            </p:cNvSpPr>
            <p:nvPr/>
          </p:nvSpPr>
          <p:spPr bwMode="auto">
            <a:xfrm>
              <a:off x="2550" y="4995"/>
              <a:ext cx="8310" cy="4095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43014" name="Rectangle 6"/>
            <p:cNvSpPr>
              <a:spLocks noChangeArrowheads="1"/>
            </p:cNvSpPr>
            <p:nvPr/>
          </p:nvSpPr>
          <p:spPr bwMode="auto">
            <a:xfrm>
              <a:off x="2910" y="5775"/>
              <a:ext cx="7605" cy="3015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43015" name="Text Box 7"/>
            <p:cNvSpPr txBox="1">
              <a:spLocks noChangeArrowheads="1"/>
            </p:cNvSpPr>
            <p:nvPr/>
          </p:nvSpPr>
          <p:spPr bwMode="auto">
            <a:xfrm>
              <a:off x="3225" y="6075"/>
              <a:ext cx="2796" cy="2430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Моделирующая программа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6" name="Text Box 8"/>
            <p:cNvSpPr txBox="1">
              <a:spLocks noChangeArrowheads="1"/>
            </p:cNvSpPr>
            <p:nvPr/>
          </p:nvSpPr>
          <p:spPr bwMode="auto">
            <a:xfrm>
              <a:off x="7350" y="6075"/>
              <a:ext cx="2805" cy="1155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Операционная система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7" name="Text Box 9"/>
            <p:cNvSpPr txBox="1">
              <a:spLocks noChangeArrowheads="1"/>
            </p:cNvSpPr>
            <p:nvPr/>
          </p:nvSpPr>
          <p:spPr bwMode="auto">
            <a:xfrm>
              <a:off x="7350" y="7350"/>
              <a:ext cx="2805" cy="1155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Аппаратура компьютера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8" name="Text Box 10"/>
            <p:cNvSpPr txBox="1">
              <a:spLocks noChangeArrowheads="1"/>
            </p:cNvSpPr>
            <p:nvPr/>
          </p:nvSpPr>
          <p:spPr bwMode="auto">
            <a:xfrm>
              <a:off x="5655" y="5190"/>
              <a:ext cx="4980" cy="5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Компьютерная модель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3019" name="AutoShape 11"/>
            <p:cNvCxnSpPr>
              <a:cxnSpLocks noChangeShapeType="1"/>
            </p:cNvCxnSpPr>
            <p:nvPr/>
          </p:nvCxnSpPr>
          <p:spPr bwMode="auto">
            <a:xfrm>
              <a:off x="3900" y="3810"/>
              <a:ext cx="15" cy="22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 type="stealth" w="med" len="lg"/>
            </a:ln>
            <a:effectLst/>
          </p:spPr>
        </p:cxnSp>
        <p:cxnSp>
          <p:nvCxnSpPr>
            <p:cNvPr id="43020" name="AutoShape 12"/>
            <p:cNvCxnSpPr>
              <a:cxnSpLocks noChangeShapeType="1"/>
            </p:cNvCxnSpPr>
            <p:nvPr/>
          </p:nvCxnSpPr>
          <p:spPr bwMode="auto">
            <a:xfrm>
              <a:off x="5523" y="3810"/>
              <a:ext cx="0" cy="3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  <a:effectLst/>
          </p:spPr>
        </p:cxnSp>
        <p:cxnSp>
          <p:nvCxnSpPr>
            <p:cNvPr id="43021" name="AutoShape 13"/>
            <p:cNvCxnSpPr>
              <a:cxnSpLocks noChangeShapeType="1"/>
            </p:cNvCxnSpPr>
            <p:nvPr/>
          </p:nvCxnSpPr>
          <p:spPr bwMode="auto">
            <a:xfrm>
              <a:off x="5523" y="4725"/>
              <a:ext cx="0" cy="13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  <a:effectLst/>
          </p:spPr>
        </p:cxnSp>
        <p:sp>
          <p:nvSpPr>
            <p:cNvPr id="43022" name="Text Box 14"/>
            <p:cNvSpPr txBox="1">
              <a:spLocks noChangeArrowheads="1"/>
            </p:cNvSpPr>
            <p:nvPr/>
          </p:nvSpPr>
          <p:spPr bwMode="auto">
            <a:xfrm>
              <a:off x="6330" y="9195"/>
              <a:ext cx="1170" cy="5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Рис. 7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Если назначение такой модели – создание на её основе математической модели и затем её реализация на вычислительной машине (сплошная линия на рис.7), то такой подход вполне допустим. Такое моделирование в последнее время называют </a:t>
            </a:r>
            <a:r>
              <a:rPr lang="ru-RU" sz="3200" i="1" dirty="0" smtClean="0"/>
              <a:t>имитационным.</a:t>
            </a:r>
            <a:r>
              <a:rPr lang="ru-RU" sz="3200" dirty="0" smtClean="0"/>
              <a:t> Имитационное моделирование в этом смысле – это ещё один этап  компьютерного моделирования, когда имеют дело с трудно формализуемой моделью.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64399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u="sng" dirty="0" smtClean="0"/>
              <a:t>7. Компьютерное </a:t>
            </a:r>
            <a:r>
              <a:rPr lang="ru-RU" sz="3200" u="sng" dirty="0" smtClean="0"/>
              <a:t>моделирование и вычислительный </a:t>
            </a:r>
            <a:r>
              <a:rPr lang="ru-RU" sz="3200" u="sng" dirty="0" smtClean="0"/>
              <a:t>эксперимент</a:t>
            </a:r>
          </a:p>
          <a:p>
            <a:pPr lvl="0" algn="ctr"/>
            <a:endParaRPr lang="ru-RU" sz="3200" dirty="0" smtClean="0"/>
          </a:p>
          <a:p>
            <a:r>
              <a:rPr lang="ru-RU" sz="3200" dirty="0" smtClean="0"/>
              <a:t>Компьютерное моделирование всегда предполагает проведение вычислительного эксперимента.</a:t>
            </a:r>
          </a:p>
          <a:p>
            <a:r>
              <a:rPr lang="ru-RU" sz="3200" dirty="0" smtClean="0"/>
              <a:t>Рассмотрим в качестве примера динамику движения тела, брошенного под некоторым углом </a:t>
            </a:r>
            <a:r>
              <a:rPr lang="en-US" sz="3200" dirty="0" smtClean="0"/>
              <a:t>Q</a:t>
            </a:r>
            <a:r>
              <a:rPr lang="ru-RU" sz="3200" baseline="-25000" dirty="0" smtClean="0"/>
              <a:t>0</a:t>
            </a:r>
            <a:r>
              <a:rPr lang="ru-RU" sz="3200" dirty="0" smtClean="0"/>
              <a:t>  к горизонту (рис.8) с начальной скоростью </a:t>
            </a:r>
            <a:r>
              <a:rPr lang="en-US" sz="3200" dirty="0" smtClean="0"/>
              <a:t>V</a:t>
            </a:r>
            <a:r>
              <a:rPr lang="ru-RU" sz="3200" baseline="-25000" dirty="0" smtClean="0"/>
              <a:t>0</a:t>
            </a:r>
            <a:r>
              <a:rPr lang="ru-RU" sz="3200" dirty="0" smtClean="0"/>
              <a:t>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785786" y="357166"/>
            <a:ext cx="7643866" cy="5929354"/>
            <a:chOff x="2320" y="809"/>
            <a:chExt cx="4494" cy="3407"/>
          </a:xfrm>
        </p:grpSpPr>
        <p:cxnSp>
          <p:nvCxnSpPr>
            <p:cNvPr id="44035" name="AutoShape 3"/>
            <p:cNvCxnSpPr>
              <a:cxnSpLocks noChangeShapeType="1"/>
            </p:cNvCxnSpPr>
            <p:nvPr/>
          </p:nvCxnSpPr>
          <p:spPr bwMode="auto">
            <a:xfrm flipV="1">
              <a:off x="2688" y="1170"/>
              <a:ext cx="0" cy="22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  <a:effectLst/>
          </p:spPr>
        </p:cxnSp>
        <p:cxnSp>
          <p:nvCxnSpPr>
            <p:cNvPr id="44036" name="AutoShape 4"/>
            <p:cNvCxnSpPr>
              <a:cxnSpLocks noChangeShapeType="1"/>
            </p:cNvCxnSpPr>
            <p:nvPr/>
          </p:nvCxnSpPr>
          <p:spPr bwMode="auto">
            <a:xfrm>
              <a:off x="2688" y="3450"/>
              <a:ext cx="352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  <a:effectLst/>
          </p:spPr>
        </p:cxnSp>
        <p:cxnSp>
          <p:nvCxnSpPr>
            <p:cNvPr id="44037" name="AutoShape 5"/>
            <p:cNvCxnSpPr>
              <a:cxnSpLocks noChangeShapeType="1"/>
            </p:cNvCxnSpPr>
            <p:nvPr/>
          </p:nvCxnSpPr>
          <p:spPr bwMode="auto">
            <a:xfrm flipV="1">
              <a:off x="2688" y="2340"/>
              <a:ext cx="2517" cy="11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  <a:effectLst/>
          </p:spPr>
        </p:cxnSp>
        <p:cxnSp>
          <p:nvCxnSpPr>
            <p:cNvPr id="44038" name="AutoShape 6"/>
            <p:cNvCxnSpPr>
              <a:cxnSpLocks noChangeShapeType="1"/>
            </p:cNvCxnSpPr>
            <p:nvPr/>
          </p:nvCxnSpPr>
          <p:spPr bwMode="auto">
            <a:xfrm>
              <a:off x="2955" y="3331"/>
              <a:ext cx="75" cy="1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44039" name="Text Box 7"/>
            <p:cNvSpPr txBox="1">
              <a:spLocks noChangeArrowheads="1"/>
            </p:cNvSpPr>
            <p:nvPr/>
          </p:nvSpPr>
          <p:spPr bwMode="auto">
            <a:xfrm>
              <a:off x="2452" y="809"/>
              <a:ext cx="676" cy="57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y</a:t>
              </a:r>
              <a:endPara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40" name="Text Box 8"/>
            <p:cNvSpPr txBox="1">
              <a:spLocks noChangeArrowheads="1"/>
            </p:cNvSpPr>
            <p:nvPr/>
          </p:nvSpPr>
          <p:spPr bwMode="auto">
            <a:xfrm>
              <a:off x="6138" y="3180"/>
              <a:ext cx="676" cy="57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x</a:t>
              </a:r>
              <a:endPara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41" name="Text Box 9"/>
            <p:cNvSpPr txBox="1">
              <a:spLocks noChangeArrowheads="1"/>
            </p:cNvSpPr>
            <p:nvPr/>
          </p:nvSpPr>
          <p:spPr bwMode="auto">
            <a:xfrm>
              <a:off x="4750" y="1890"/>
              <a:ext cx="676" cy="57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</a:t>
              </a:r>
              <a:r>
                <a:rPr kumimoji="0" lang="en-US" sz="32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42" name="Text Box 10"/>
            <p:cNvSpPr txBox="1">
              <a:spLocks noChangeArrowheads="1"/>
            </p:cNvSpPr>
            <p:nvPr/>
          </p:nvSpPr>
          <p:spPr bwMode="auto">
            <a:xfrm>
              <a:off x="3864" y="2847"/>
              <a:ext cx="676" cy="57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Q</a:t>
              </a:r>
              <a:r>
                <a:rPr kumimoji="0" lang="en-US" sz="32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43" name="Text Box 11"/>
            <p:cNvSpPr txBox="1">
              <a:spLocks noChangeArrowheads="1"/>
            </p:cNvSpPr>
            <p:nvPr/>
          </p:nvSpPr>
          <p:spPr bwMode="auto">
            <a:xfrm>
              <a:off x="4015" y="3645"/>
              <a:ext cx="1123" cy="57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Рис. 8</a:t>
              </a:r>
              <a:endPara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44" name="Text Box 12"/>
            <p:cNvSpPr txBox="1">
              <a:spLocks noChangeArrowheads="1"/>
            </p:cNvSpPr>
            <p:nvPr/>
          </p:nvSpPr>
          <p:spPr bwMode="auto">
            <a:xfrm>
              <a:off x="2320" y="2985"/>
              <a:ext cx="410" cy="4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m</a:t>
              </a:r>
              <a:endParaRPr kumimoji="0" lang="en-US" sz="32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7154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Динамика движения такого тела в безвоздушной среде описывается системой дифференциальных уравнений:</a:t>
            </a:r>
            <a:endParaRPr lang="ru-RU" sz="2800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57" name="Object 1"/>
          <p:cNvGraphicFramePr>
            <a:graphicFrameLocks noChangeAspect="1"/>
          </p:cNvGraphicFramePr>
          <p:nvPr/>
        </p:nvGraphicFramePr>
        <p:xfrm>
          <a:off x="3071802" y="1357298"/>
          <a:ext cx="2143140" cy="2365804"/>
        </p:xfrm>
        <a:graphic>
          <a:graphicData uri="http://schemas.openxmlformats.org/presentationml/2006/ole">
            <p:oleObj spid="_x0000_s45057" name="Equation" r:id="rId3" imgW="736600" imgH="8128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3857628"/>
            <a:ext cx="40673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При начальных условиях:</a:t>
            </a:r>
            <a:endParaRPr lang="ru-RU" sz="2800" dirty="0"/>
          </a:p>
        </p:txBody>
      </p:sp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928662" y="4572008"/>
          <a:ext cx="1939031" cy="714380"/>
        </p:xfrm>
        <a:graphic>
          <a:graphicData uri="http://schemas.openxmlformats.org/presentationml/2006/ole">
            <p:oleObj spid="_x0000_s45062" name="Equation" r:id="rId4" imgW="545626" imgH="203024" progId="Equation.3">
              <p:embed/>
            </p:oleObj>
          </a:graphicData>
        </a:graphic>
      </p:graphicFrame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1000100" y="5500702"/>
          <a:ext cx="1857388" cy="684301"/>
        </p:xfrm>
        <a:graphic>
          <a:graphicData uri="http://schemas.openxmlformats.org/presentationml/2006/ole">
            <p:oleObj spid="_x0000_s45061" name="Equation" r:id="rId5" imgW="545626" imgH="203024" progId="Equation.3">
              <p:embed/>
            </p:oleObj>
          </a:graphicData>
        </a:graphic>
      </p:graphicFrame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3357554" y="4714884"/>
          <a:ext cx="2644726" cy="1071570"/>
        </p:xfrm>
        <a:graphic>
          <a:graphicData uri="http://schemas.openxmlformats.org/presentationml/2006/ole">
            <p:oleObj spid="_x0000_s45060" name="Equation" r:id="rId6" imgW="1104900" imgH="444500" progId="Equation.3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6429388" y="4714884"/>
          <a:ext cx="2428892" cy="1010248"/>
        </p:xfrm>
        <a:graphic>
          <a:graphicData uri="http://schemas.openxmlformats.org/presentationml/2006/ole">
            <p:oleObj spid="_x0000_s45059" name="Equation" r:id="rId7" imgW="1079032" imgH="444307" progId="Equation.3">
              <p:embed/>
            </p:oleObj>
          </a:graphicData>
        </a:graphic>
      </p:graphicFrame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1752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001024" y="2214554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(4)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64399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Строго говоря, моделированием человечество занимается с давних времен. Еще с детства человек познает мир, сначала через игрушки и игра, и отображает, или моделирует, действительность. С годами человек использует более сложные модели, отражающие более сложной ситуации. Моделирование позволяет анализировать даже ситуации, в которых реальный объект не может функционировать. Можно моделировать, например, катастрофы, редчайшие случаи и даже такие явления и процессы, которых не существует в реальности.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90"/>
            <a:ext cx="88583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Эта система уравнений имеет очевидное, выраженное через элементарные функции, решение:</a:t>
            </a:r>
            <a:endParaRPr lang="ru-RU" sz="2800" dirty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3249" name="Object 1"/>
          <p:cNvGraphicFramePr>
            <a:graphicFrameLocks noChangeAspect="1"/>
          </p:cNvGraphicFramePr>
          <p:nvPr/>
        </p:nvGraphicFramePr>
        <p:xfrm>
          <a:off x="2285984" y="2214554"/>
          <a:ext cx="4375578" cy="2000264"/>
        </p:xfrm>
        <a:graphic>
          <a:graphicData uri="http://schemas.openxmlformats.org/presentationml/2006/ole">
            <p:oleObj spid="_x0000_s53249" name="Equation" r:id="rId3" imgW="1333500" imgH="6096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143900" y="3000372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(5)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64399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Из этой модели легко, чисто математическими методами, без применения вычислительной техники получить в явном виде зависимость дальности точки падения тела от угла бросания </a:t>
            </a:r>
            <a:r>
              <a:rPr lang="en-US" sz="2800" dirty="0" smtClean="0"/>
              <a:t>Q</a:t>
            </a:r>
            <a:r>
              <a:rPr lang="ru-RU" sz="2800" baseline="-25000" dirty="0" smtClean="0"/>
              <a:t>0</a:t>
            </a:r>
            <a:r>
              <a:rPr lang="ru-RU" sz="2800" dirty="0" smtClean="0"/>
              <a:t>:</a:t>
            </a:r>
          </a:p>
          <a:p>
            <a:endParaRPr lang="ru-RU" sz="2800" dirty="0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4273" name="Object 1"/>
          <p:cNvGraphicFramePr>
            <a:graphicFrameLocks noChangeAspect="1"/>
          </p:cNvGraphicFramePr>
          <p:nvPr/>
        </p:nvGraphicFramePr>
        <p:xfrm>
          <a:off x="642910" y="2285992"/>
          <a:ext cx="6699972" cy="2071702"/>
        </p:xfrm>
        <a:graphic>
          <a:graphicData uri="http://schemas.openxmlformats.org/presentationml/2006/ole">
            <p:oleObj spid="_x0000_s54273" name="Equation" r:id="rId3" imgW="1447172" imgH="444307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429652" y="3214686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(6)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Подставив в выражение (6) заданное значение </a:t>
            </a:r>
            <a:r>
              <a:rPr lang="en-US" sz="2800" dirty="0" smtClean="0"/>
              <a:t>V</a:t>
            </a:r>
            <a:r>
              <a:rPr lang="ru-RU" sz="2800" baseline="-25000" dirty="0" smtClean="0"/>
              <a:t>0</a:t>
            </a:r>
            <a:r>
              <a:rPr lang="ru-RU" sz="2800" dirty="0" smtClean="0"/>
              <a:t>, </a:t>
            </a:r>
            <a:r>
              <a:rPr lang="en-US" sz="2800" dirty="0" smtClean="0"/>
              <a:t>Q</a:t>
            </a:r>
            <a:r>
              <a:rPr lang="ru-RU" sz="2800" baseline="-25000" dirty="0" smtClean="0"/>
              <a:t>0</a:t>
            </a:r>
            <a:r>
              <a:rPr lang="ru-RU" sz="2800" dirty="0" smtClean="0"/>
              <a:t> и </a:t>
            </a:r>
            <a:r>
              <a:rPr lang="en-US" sz="2800" dirty="0" smtClean="0"/>
              <a:t>g</a:t>
            </a:r>
            <a:r>
              <a:rPr lang="ru-RU" sz="2800" dirty="0" smtClean="0"/>
              <a:t> легко найти соответствующие этим параметрам дальность </a:t>
            </a:r>
            <a:r>
              <a:rPr lang="en-US" sz="2800" dirty="0" smtClean="0"/>
              <a:t>L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Если выражение (6) продифференцировать по </a:t>
            </a:r>
            <a:r>
              <a:rPr lang="en-US" sz="2800" dirty="0" smtClean="0"/>
              <a:t>Q</a:t>
            </a:r>
            <a:r>
              <a:rPr lang="ru-RU" sz="2800" baseline="-25000" dirty="0" smtClean="0"/>
              <a:t>0  </a:t>
            </a:r>
            <a:r>
              <a:rPr lang="ru-RU" sz="2800" dirty="0" smtClean="0"/>
              <a:t>и приравнять полученное выражение к 0, то найдем угол соответствующий максимальной дальности полёта тела. Он является решением уравнения</a:t>
            </a:r>
          </a:p>
          <a:p>
            <a:endParaRPr lang="ru-RU" sz="2800" dirty="0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5297" name="Object 1"/>
          <p:cNvGraphicFramePr>
            <a:graphicFrameLocks noChangeAspect="1"/>
          </p:cNvGraphicFramePr>
          <p:nvPr/>
        </p:nvGraphicFramePr>
        <p:xfrm>
          <a:off x="1714480" y="3643314"/>
          <a:ext cx="4834788" cy="857232"/>
        </p:xfrm>
        <a:graphic>
          <a:graphicData uri="http://schemas.openxmlformats.org/presentationml/2006/ole">
            <p:oleObj spid="_x0000_s55297" name="Equation" r:id="rId3" imgW="1346200" imgH="2413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15338" y="3857628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(7)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4929198"/>
            <a:ext cx="81439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и</a:t>
            </a:r>
            <a:r>
              <a:rPr lang="ru-RU" sz="2400" dirty="0" smtClean="0"/>
              <a:t> будет равен 45</a:t>
            </a:r>
            <a:r>
              <a:rPr lang="ru-RU" sz="2400" baseline="30000" dirty="0" smtClean="0"/>
              <a:t>0 </a:t>
            </a:r>
            <a:r>
              <a:rPr lang="ru-RU" sz="2400" dirty="0" smtClean="0"/>
              <a:t>. Этот ответ легко проверить на практике.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5011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Рассмотрим теперь динамику движения указанного тела в воздушной среде с плотностью воздуха, задаваемой параметром </a:t>
            </a:r>
            <a:r>
              <a:rPr lang="ru-RU" sz="2800" dirty="0" err="1" smtClean="0"/>
              <a:t>ρ</a:t>
            </a:r>
            <a:r>
              <a:rPr lang="ru-RU" sz="2800" dirty="0" smtClean="0"/>
              <a:t>. В этом случае придется иметь дело с системой уравнений:</a:t>
            </a:r>
            <a:endParaRPr lang="ru-RU" sz="2800" dirty="0"/>
          </a:p>
        </p:txBody>
      </p:sp>
      <p:graphicFrame>
        <p:nvGraphicFramePr>
          <p:cNvPr id="56328" name="Object 8"/>
          <p:cNvGraphicFramePr>
            <a:graphicFrameLocks noChangeAspect="1"/>
          </p:cNvGraphicFramePr>
          <p:nvPr/>
        </p:nvGraphicFramePr>
        <p:xfrm>
          <a:off x="1357290" y="2143116"/>
          <a:ext cx="1357322" cy="1050004"/>
        </p:xfrm>
        <a:graphic>
          <a:graphicData uri="http://schemas.openxmlformats.org/presentationml/2006/ole">
            <p:oleObj spid="_x0000_s56328" name="Equation" r:id="rId3" imgW="507780" imgH="393529" progId="Equation.3">
              <p:embed/>
            </p:oleObj>
          </a:graphicData>
        </a:graphic>
      </p:graphicFrame>
      <p:graphicFrame>
        <p:nvGraphicFramePr>
          <p:cNvPr id="56327" name="Object 7"/>
          <p:cNvGraphicFramePr>
            <a:graphicFrameLocks noChangeAspect="1"/>
          </p:cNvGraphicFramePr>
          <p:nvPr/>
        </p:nvGraphicFramePr>
        <p:xfrm>
          <a:off x="1071538" y="3357562"/>
          <a:ext cx="2212917" cy="857256"/>
        </p:xfrm>
        <a:graphic>
          <a:graphicData uri="http://schemas.openxmlformats.org/presentationml/2006/ole">
            <p:oleObj spid="_x0000_s56327" name="Equation" r:id="rId4" imgW="1053643" imgH="406224" progId="Equation.3">
              <p:embed/>
            </p:oleObj>
          </a:graphicData>
        </a:graphic>
      </p:graphicFrame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1357290" y="4429132"/>
          <a:ext cx="1357322" cy="1011822"/>
        </p:xfrm>
        <a:graphic>
          <a:graphicData uri="http://schemas.openxmlformats.org/presentationml/2006/ole">
            <p:oleObj spid="_x0000_s56326" name="Equation" r:id="rId5" imgW="520474" imgH="393529" progId="Equation.3">
              <p:embed/>
            </p:oleObj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571472" y="5500702"/>
          <a:ext cx="3157551" cy="1052517"/>
        </p:xfrm>
        <a:graphic>
          <a:graphicData uri="http://schemas.openxmlformats.org/presentationml/2006/ole">
            <p:oleObj spid="_x0000_s56325" name="Equation" r:id="rId6" imgW="1257300" imgH="419100" progId="Equation.3">
              <p:embed/>
            </p:oleObj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4572000" y="2285992"/>
          <a:ext cx="2286016" cy="967161"/>
        </p:xfrm>
        <a:graphic>
          <a:graphicData uri="http://schemas.openxmlformats.org/presentationml/2006/ole">
            <p:oleObj spid="_x0000_s56324" name="Equation" r:id="rId7" imgW="990600" imgH="419100" progId="Equation.3">
              <p:embed/>
            </p:oleObj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4500562" y="3429000"/>
          <a:ext cx="2295411" cy="757249"/>
        </p:xfrm>
        <a:graphic>
          <a:graphicData uri="http://schemas.openxmlformats.org/presentationml/2006/ole">
            <p:oleObj spid="_x0000_s56323" name="Equation" r:id="rId8" imgW="926698" imgH="304668" progId="Equation.3">
              <p:embed/>
            </p:oleObj>
          </a:graphicData>
        </a:graphic>
      </p:graphicFrame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5000628" y="4214818"/>
          <a:ext cx="1643042" cy="1004081"/>
        </p:xfrm>
        <a:graphic>
          <a:graphicData uri="http://schemas.openxmlformats.org/presentationml/2006/ole">
            <p:oleObj spid="_x0000_s56322" name="Equation" r:id="rId9" imgW="685800" imgH="419100" progId="Equation.3">
              <p:embed/>
            </p:oleObj>
          </a:graphicData>
        </a:graphic>
      </p:graphicFrame>
      <p:graphicFrame>
        <p:nvGraphicFramePr>
          <p:cNvPr id="56321" name="Object 1"/>
          <p:cNvGraphicFramePr>
            <a:graphicFrameLocks noChangeAspect="1"/>
          </p:cNvGraphicFramePr>
          <p:nvPr/>
        </p:nvGraphicFramePr>
        <p:xfrm>
          <a:off x="5072066" y="5500702"/>
          <a:ext cx="1643042" cy="967819"/>
        </p:xfrm>
        <a:graphic>
          <a:graphicData uri="http://schemas.openxmlformats.org/presentationml/2006/ole">
            <p:oleObj spid="_x0000_s56321" name="Equation" r:id="rId10" imgW="698197" imgH="406224" progId="Equation.3">
              <p:embed/>
            </p:oleObj>
          </a:graphicData>
        </a:graphic>
      </p:graphicFrame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0" y="1714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2562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6429388" y="3643314"/>
            <a:ext cx="253627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(8)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0" y="3857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35" name="Rectangle 15"/>
          <p:cNvSpPr>
            <a:spLocks noChangeArrowheads="1"/>
          </p:cNvSpPr>
          <p:nvPr/>
        </p:nvSpPr>
        <p:spPr bwMode="auto">
          <a:xfrm>
            <a:off x="0" y="4619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36" name="Rectangle 16"/>
          <p:cNvSpPr>
            <a:spLocks noChangeArrowheads="1"/>
          </p:cNvSpPr>
          <p:nvPr/>
        </p:nvSpPr>
        <p:spPr bwMode="auto">
          <a:xfrm>
            <a:off x="0" y="5495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37" name="Rectangle 17"/>
          <p:cNvSpPr>
            <a:spLocks noChangeArrowheads="1"/>
          </p:cNvSpPr>
          <p:nvPr/>
        </p:nvSpPr>
        <p:spPr bwMode="auto">
          <a:xfrm>
            <a:off x="0" y="6362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58296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При тех же начальных условиях:</a:t>
            </a:r>
            <a:endParaRPr lang="ru-RU" sz="3200" dirty="0"/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214282" y="1357298"/>
          <a:ext cx="1279704" cy="471470"/>
        </p:xfrm>
        <a:graphic>
          <a:graphicData uri="http://schemas.openxmlformats.org/presentationml/2006/ole">
            <p:oleObj spid="_x0000_s57348" name="Equation" r:id="rId3" imgW="545626" imgH="203024" progId="Equation.3">
              <p:embed/>
            </p:oleObj>
          </a:graphicData>
        </a:graphic>
      </p:graphicFrame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1571604" y="1357298"/>
          <a:ext cx="1512392" cy="557197"/>
        </p:xfrm>
        <a:graphic>
          <a:graphicData uri="http://schemas.openxmlformats.org/presentationml/2006/ole">
            <p:oleObj spid="_x0000_s57347" name="Equation" r:id="rId4" imgW="545626" imgH="203024" progId="Equation.3">
              <p:embed/>
            </p:oleObj>
          </a:graphicData>
        </a:graphic>
      </p:graphicFrame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3286116" y="1357298"/>
          <a:ext cx="2354393" cy="500048"/>
        </p:xfrm>
        <a:graphic>
          <a:graphicData uri="http://schemas.openxmlformats.org/presentationml/2006/ole">
            <p:oleObj spid="_x0000_s57346" name="Equation" r:id="rId5" imgW="1079500" imgH="228600" progId="Equation.3">
              <p:embed/>
            </p:oleObj>
          </a:graphicData>
        </a:graphic>
      </p:graphicFrame>
      <p:graphicFrame>
        <p:nvGraphicFramePr>
          <p:cNvPr id="57345" name="Object 1"/>
          <p:cNvGraphicFramePr>
            <a:graphicFrameLocks noChangeAspect="1"/>
          </p:cNvGraphicFramePr>
          <p:nvPr/>
        </p:nvGraphicFramePr>
        <p:xfrm>
          <a:off x="6143636" y="1285860"/>
          <a:ext cx="2560338" cy="571504"/>
        </p:xfrm>
        <a:graphic>
          <a:graphicData uri="http://schemas.openxmlformats.org/presentationml/2006/ole">
            <p:oleObj spid="_x0000_s57345" name="Equation" r:id="rId6" imgW="1066800" imgH="241300" progId="Equation.3">
              <p:embed/>
            </p:oleObj>
          </a:graphicData>
        </a:graphic>
      </p:graphicFrame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85720" y="2143116"/>
            <a:ext cx="83582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Найти решение данной системы «ручным» методом и получить решение в виде некоторой функции не представляется возможным. Решать систему (8) нужно численными методами с применением вычислительной техники.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142983"/>
            <a:ext cx="5715040" cy="3810027"/>
          </a:xfrm>
          <a:prstGeom prst="rect">
            <a:avLst/>
          </a:prstGeom>
          <a:noFill/>
        </p:spPr>
      </p:pic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1071538" y="1285860"/>
            <a:ext cx="4286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7072330" y="4643446"/>
            <a:ext cx="4286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3786182" y="557214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14750" algn="l"/>
              </a:tabLst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147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9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147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64399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Систему (8) необходимо решить численно несколько раз при разном наборе параметров, определить для каждого набора точки падения и затем попытаться найти интересующую нас зависимость. На рис. 9 показаны несколько из решений.</a:t>
            </a:r>
          </a:p>
          <a:p>
            <a:r>
              <a:rPr lang="ru-RU" sz="2800" dirty="0" smtClean="0"/>
              <a:t>Проведя несколько серий экспериментов для выявления зависимости дальности полета тела от значений </a:t>
            </a:r>
            <a:r>
              <a:rPr lang="en-US" sz="2800" dirty="0" smtClean="0"/>
              <a:t>V</a:t>
            </a:r>
            <a:r>
              <a:rPr lang="ru-RU" sz="2800" baseline="-25000" dirty="0" smtClean="0"/>
              <a:t>0</a:t>
            </a:r>
            <a:r>
              <a:rPr lang="ru-RU" sz="2800" dirty="0" smtClean="0"/>
              <a:t>, </a:t>
            </a:r>
            <a:r>
              <a:rPr lang="en-US" sz="2800" dirty="0" smtClean="0"/>
              <a:t>g</a:t>
            </a:r>
            <a:r>
              <a:rPr lang="ru-RU" sz="2800" dirty="0" smtClean="0"/>
              <a:t> и </a:t>
            </a:r>
            <a:r>
              <a:rPr lang="ru-RU" sz="2800" dirty="0" err="1" smtClean="0"/>
              <a:t>ρ</a:t>
            </a:r>
            <a:r>
              <a:rPr lang="ru-RU" sz="2800" dirty="0" smtClean="0"/>
              <a:t> </a:t>
            </a:r>
            <a:r>
              <a:rPr lang="uk-UA" sz="2800" dirty="0" smtClean="0"/>
              <a:t>и </a:t>
            </a:r>
            <a:r>
              <a:rPr lang="ru-RU" sz="2800" dirty="0" smtClean="0"/>
              <a:t>обработав результаты экспериментов можно будет сделать вывод, что при увеличении </a:t>
            </a:r>
            <a:r>
              <a:rPr lang="en-US" sz="2800" dirty="0" smtClean="0"/>
              <a:t>V</a:t>
            </a:r>
            <a:r>
              <a:rPr lang="ru-RU" sz="2800" baseline="-25000" dirty="0" smtClean="0"/>
              <a:t>0 </a:t>
            </a:r>
            <a:r>
              <a:rPr lang="ru-RU" sz="2800" dirty="0" smtClean="0"/>
              <a:t>и </a:t>
            </a:r>
            <a:r>
              <a:rPr lang="ru-RU" sz="2800" dirty="0" err="1" smtClean="0"/>
              <a:t>ρ </a:t>
            </a:r>
            <a:r>
              <a:rPr lang="ru-RU" sz="2800" dirty="0" smtClean="0"/>
              <a:t>угол максимальной дальности уменьшается (рис.10), а при увеличении </a:t>
            </a:r>
            <a:r>
              <a:rPr lang="en-US" sz="2800" dirty="0" smtClean="0"/>
              <a:t>g </a:t>
            </a:r>
            <a:r>
              <a:rPr lang="ru-RU" sz="2800" dirty="0" smtClean="0"/>
              <a:t>- увеличивается, приближаясь к 45</a:t>
            </a:r>
            <a:r>
              <a:rPr lang="ru-RU" sz="2800" baseline="30000" dirty="0" smtClean="0"/>
              <a:t>0</a:t>
            </a:r>
            <a:r>
              <a:rPr lang="ru-RU" sz="2800" dirty="0" smtClean="0"/>
              <a:t>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42852"/>
            <a:ext cx="6439465" cy="5519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214810" y="5929330"/>
            <a:ext cx="870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Рис. 10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5011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При бросании тела под углом к горизонту в безвоздушной среде угол максимальной дальности, как видно из выражения (6), не зависит от </a:t>
            </a:r>
            <a:r>
              <a:rPr lang="en-US" sz="3200" dirty="0" smtClean="0"/>
              <a:t>V</a:t>
            </a:r>
            <a:r>
              <a:rPr lang="ru-RU" sz="3200" baseline="-25000" dirty="0" smtClean="0"/>
              <a:t>0</a:t>
            </a:r>
            <a:r>
              <a:rPr lang="ru-RU" sz="3200" dirty="0" smtClean="0"/>
              <a:t>и </a:t>
            </a:r>
            <a:r>
              <a:rPr lang="en-US" sz="3200" dirty="0" smtClean="0"/>
              <a:t>g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Таким образом, компьютерное моделирование действительно является особым видом проведения экспериментов с моделью исследуемого объекта.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Нужно отметить, что проведение компьютерного моделирования неизбежно сопряжено с появлением ошибок. Ошибки появляются на каждом этапе компьютерного моделирования. Построенная математическая модель наверняка содержит ошибки пусть даже и малые. Ошибки могут внести и численные методы, их программные реализации, использующие арифметику машинных чисел. Возможны ошибки даже при такой простой операции, как построение графиков. Поэтому, иногда требуются приложить много усилий, чтобы убедиться в правильном соответствии результатов компьютерного экспериментам результатом реальных экспериментов, а тем более убедить себя и других в правильности обнаруженной новой зависимости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Сейчас методы моделирования широко используют во всех сферах деятельности человека – от конструирования моделей технических, технологических и организационных систем до разрешения проблем развития человечества и Вселенной. Сегодня самый мощный в мире </a:t>
            </a:r>
            <a:r>
              <a:rPr lang="ru-RU" sz="3200" dirty="0" err="1" smtClean="0"/>
              <a:t>суппер-компьютер</a:t>
            </a:r>
            <a:r>
              <a:rPr lang="ru-RU" sz="3200" dirty="0" smtClean="0"/>
              <a:t> </a:t>
            </a:r>
            <a:r>
              <a:rPr lang="en-US" sz="3200" dirty="0" smtClean="0"/>
              <a:t>NEC Vector SX</a:t>
            </a:r>
            <a:r>
              <a:rPr lang="ru-RU" sz="3200" dirty="0" smtClean="0"/>
              <a:t>6</a:t>
            </a:r>
            <a:r>
              <a:rPr lang="uk-UA" sz="3200" dirty="0" smtClean="0"/>
              <a:t> </a:t>
            </a:r>
            <a:r>
              <a:rPr lang="uk-UA" sz="3200" dirty="0" err="1" smtClean="0"/>
              <a:t>установлен</a:t>
            </a:r>
            <a:r>
              <a:rPr lang="uk-UA" sz="3200" dirty="0" smtClean="0"/>
              <a:t> в </a:t>
            </a:r>
            <a:r>
              <a:rPr lang="ru-RU" sz="3200" dirty="0" smtClean="0"/>
              <a:t>центре моделирования Земли в </a:t>
            </a:r>
            <a:r>
              <a:rPr lang="ru-RU" sz="3200" dirty="0" err="1" smtClean="0"/>
              <a:t>Йокагаме</a:t>
            </a:r>
            <a:r>
              <a:rPr lang="ru-RU" sz="3200" dirty="0" smtClean="0"/>
              <a:t> (Япония) и используется для моделирования основных на свойств климатической системы Земли.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64399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u="sng" dirty="0" smtClean="0"/>
              <a:t>7. Программные </a:t>
            </a:r>
            <a:r>
              <a:rPr lang="ru-RU" sz="2800" u="sng" dirty="0" smtClean="0"/>
              <a:t>средства компьютерного </a:t>
            </a:r>
            <a:r>
              <a:rPr lang="ru-RU" sz="2800" u="sng" dirty="0" smtClean="0"/>
              <a:t>моделирования</a:t>
            </a:r>
          </a:p>
          <a:p>
            <a:pPr lvl="0" algn="ctr"/>
            <a:endParaRPr lang="ru-RU" sz="2800" dirty="0" smtClean="0"/>
          </a:p>
          <a:p>
            <a:r>
              <a:rPr lang="ru-RU" sz="2800" dirty="0" smtClean="0"/>
              <a:t>На заре компьютерного моделирования все моделирующие программы были уникальными и писались непосредственно на существовавших в то время языках программирования (Алголе и Фортране). В качестве спецификации будущей моделирующей программы выступала запись на математическом языке. Эффективность полученного кода повышалась за счет использования языка Ассемблера (написание всей моделирующей программы или её наиболее трудоёмких частей в машинных командах давало серьёзный выигрыш в быстродействии).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 середине прошлого столетия возникла необходимость автоматизации процесса моделирования. Первым шагом на пути автоматизации моделирования было создание библиотек численных методов для заданного класса уравнений. К концу 70-х годов прошлого столетия были созданы специализированные коллекции численных методов практически для всех областей численного анализа.</a:t>
            </a:r>
          </a:p>
          <a:p>
            <a:r>
              <a:rPr lang="ru-RU" sz="2800" dirty="0" smtClean="0"/>
              <a:t>Наличие библиотек не позволяет уйти от необходимости многократно проводить модельные эксперименты для различных входных данных и обрабатывать их результаты. Дальнейшие шаги на пути автоматизации моделирования были связаны с разработкой систем автоматизации вычислительного эксперимента – пакетов прикладных программ (ППП</a:t>
            </a:r>
            <a:r>
              <a:rPr lang="ru-RU" sz="2800" dirty="0" smtClean="0"/>
              <a:t>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Появление коллекций и библиотек резко расширило возможности моделирования. Если математическая модель представляла собой не очень большую систему уравнений, то перевести её в операторы Фортрана не составляло большого труда. Обычно над этим совместно работали три специалиста: специалист в прикладной области, математик и программист.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64399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Для сложных моделей начали использовать системы автоматизации моделирования (их часто называют просто системами моделирования или пакетами моделирования). Система автоматизации моделирования позволяют автоматически строить моделирующую программу по математической модели системы и автоматически преобразовать результаты вычислительных экспериментов на уровень абстракции математической модели.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7868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На рис.11 показано преобразование данных в системе автоматизации моделирования.</a:t>
            </a:r>
            <a:endParaRPr lang="ru-RU" sz="2800" dirty="0"/>
          </a:p>
        </p:txBody>
      </p:sp>
      <p:sp>
        <p:nvSpPr>
          <p:cNvPr id="60438" name="Text Box 22"/>
          <p:cNvSpPr txBox="1">
            <a:spLocks noChangeArrowheads="1"/>
          </p:cNvSpPr>
          <p:nvPr/>
        </p:nvSpPr>
        <p:spPr bwMode="auto">
          <a:xfrm>
            <a:off x="2486009" y="1417638"/>
            <a:ext cx="1724025" cy="59055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Интуитивная модель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37" name="Rectangle 21"/>
          <p:cNvSpPr>
            <a:spLocks noChangeArrowheads="1"/>
          </p:cNvSpPr>
          <p:nvPr/>
        </p:nvSpPr>
        <p:spPr bwMode="auto">
          <a:xfrm>
            <a:off x="2285984" y="1417638"/>
            <a:ext cx="2095500" cy="7429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436" name="Rectangle 20"/>
          <p:cNvSpPr>
            <a:spLocks noChangeArrowheads="1"/>
          </p:cNvSpPr>
          <p:nvPr/>
        </p:nvSpPr>
        <p:spPr bwMode="auto">
          <a:xfrm>
            <a:off x="2285984" y="2484438"/>
            <a:ext cx="2657475" cy="638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2514584" y="2582863"/>
            <a:ext cx="2266950" cy="59055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Описание модели на языке моделирования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34" name="Rectangle 18"/>
          <p:cNvSpPr>
            <a:spLocks noChangeArrowheads="1"/>
          </p:cNvSpPr>
          <p:nvPr/>
        </p:nvSpPr>
        <p:spPr bwMode="auto">
          <a:xfrm>
            <a:off x="2285984" y="3500438"/>
            <a:ext cx="4295775" cy="2857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433" name="Rectangle 17"/>
          <p:cNvSpPr>
            <a:spLocks noChangeArrowheads="1"/>
          </p:cNvSpPr>
          <p:nvPr/>
        </p:nvSpPr>
        <p:spPr bwMode="auto">
          <a:xfrm>
            <a:off x="2428859" y="3695701"/>
            <a:ext cx="2352675" cy="2466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5191109" y="4273551"/>
            <a:ext cx="1152525" cy="447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5191109" y="5318126"/>
            <a:ext cx="1219200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2571734" y="3935413"/>
            <a:ext cx="2057400" cy="647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2571734" y="4792663"/>
            <a:ext cx="2057400" cy="647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2486009" y="4087813"/>
            <a:ext cx="2266950" cy="59055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Программа модели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2495534" y="5008563"/>
            <a:ext cx="2266950" cy="59055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Исполняющая система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2590784" y="5675313"/>
            <a:ext cx="2009775" cy="59055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Моделирующая программа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4810109" y="5327651"/>
            <a:ext cx="2009775" cy="59055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Аппаратура компьютера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5048234" y="4264026"/>
            <a:ext cx="1438275" cy="59055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Операционная система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4381484" y="3219451"/>
            <a:ext cx="2266950" cy="59055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Компьютерная модель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4783123" y="2146302"/>
            <a:ext cx="2266950" cy="59055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Интерпретация результатов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1" name="AutoShape 5"/>
          <p:cNvSpPr>
            <a:spLocks noChangeShapeType="1"/>
          </p:cNvSpPr>
          <p:nvPr/>
        </p:nvSpPr>
        <p:spPr bwMode="auto">
          <a:xfrm rot="16200000">
            <a:off x="5562584" y="3678238"/>
            <a:ext cx="2371725" cy="3333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stealth" w="med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420" name="AutoShape 4"/>
          <p:cNvSpPr>
            <a:spLocks noChangeShapeType="1"/>
          </p:cNvSpPr>
          <p:nvPr/>
        </p:nvSpPr>
        <p:spPr bwMode="auto">
          <a:xfrm>
            <a:off x="3352784" y="1995488"/>
            <a:ext cx="0" cy="4762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419" name="AutoShape 3"/>
          <p:cNvSpPr>
            <a:spLocks noChangeShapeType="1"/>
          </p:cNvSpPr>
          <p:nvPr/>
        </p:nvSpPr>
        <p:spPr bwMode="auto">
          <a:xfrm>
            <a:off x="3590909" y="3162301"/>
            <a:ext cx="0" cy="7334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43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49" name="Rectangle 33"/>
          <p:cNvSpPr>
            <a:spLocks noChangeArrowheads="1"/>
          </p:cNvSpPr>
          <p:nvPr/>
        </p:nvSpPr>
        <p:spPr bwMode="auto">
          <a:xfrm>
            <a:off x="428596" y="621508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Рис.11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42852"/>
            <a:ext cx="878687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При использовании системы автоматизации моделирования разработчик формирует математическую модель исследуемой системы на формальном входном языке моделирования.</a:t>
            </a:r>
          </a:p>
          <a:p>
            <a:r>
              <a:rPr lang="ru-RU" sz="2800" dirty="0" smtClean="0"/>
              <a:t>Современные пакеты моделирования, как правило, включают специальные визуальные редакторы, позволяющие вводить описание моделируемой системы в форме, максимально удобной для восприятия человеком. Математические выражения пишутся с использованием многоэтажных дробей, символов интегралов, сумм и производных. Структура и поведение изображаются в виде структурных схем и графов переходов.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Эти графические описания автоматически переводятся в программу модели. Вместе с исполняющей системой пакета моделирования программа модели составляют моделирующую программу.</a:t>
            </a:r>
          </a:p>
          <a:p>
            <a:r>
              <a:rPr lang="ru-RU" sz="3600" dirty="0" smtClean="0"/>
              <a:t>Используемые в настоящее время пакеты моделирования можно классифицировать (рис.12)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2786050" y="1285860"/>
            <a:ext cx="2505075" cy="552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Пакеты моделирования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1995475" y="2339960"/>
            <a:ext cx="203835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Специализированные пакеты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4967275" y="2339960"/>
            <a:ext cx="186690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Универсальные пакеты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2747950" y="3568685"/>
            <a:ext cx="186690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Математические пакеты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4967275" y="3559160"/>
            <a:ext cx="2333625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Пакеты компонентного моделирования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12" name="AutoShape 4"/>
          <p:cNvSpPr>
            <a:spLocks noChangeShapeType="1"/>
          </p:cNvSpPr>
          <p:nvPr/>
        </p:nvSpPr>
        <p:spPr bwMode="auto">
          <a:xfrm flipH="1">
            <a:off x="3786175" y="2951148"/>
            <a:ext cx="2143125" cy="590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611" name="AutoShape 3"/>
          <p:cNvSpPr>
            <a:spLocks noChangeShapeType="1"/>
          </p:cNvSpPr>
          <p:nvPr/>
        </p:nvSpPr>
        <p:spPr bwMode="auto">
          <a:xfrm>
            <a:off x="5929300" y="2951148"/>
            <a:ext cx="361950" cy="590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610" name="AutoShape 2"/>
          <p:cNvSpPr>
            <a:spLocks noChangeShapeType="1"/>
          </p:cNvSpPr>
          <p:nvPr/>
        </p:nvSpPr>
        <p:spPr bwMode="auto">
          <a:xfrm flipH="1">
            <a:off x="2947975" y="1770048"/>
            <a:ext cx="1028700" cy="542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609" name="AutoShape 1"/>
          <p:cNvSpPr>
            <a:spLocks noChangeShapeType="1"/>
          </p:cNvSpPr>
          <p:nvPr/>
        </p:nvSpPr>
        <p:spPr bwMode="auto">
          <a:xfrm>
            <a:off x="3976675" y="1770048"/>
            <a:ext cx="1905000" cy="542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8624" name="Rectangle 1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43372" y="4643446"/>
            <a:ext cx="817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Рис.12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64399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Специализированные пакеты используют специфические понятия конкретной прикладной области (химическая технология, теплотехника, электротехника и т.д.) и имеют узкую область применения.</a:t>
            </a:r>
          </a:p>
          <a:p>
            <a:r>
              <a:rPr lang="ru-RU" sz="3200" dirty="0" smtClean="0"/>
              <a:t>Область применения универсальных пакетов шире, т.к. они ориентированы на определённый класс математических моделей и применимы для любой прикладной области, в которой эти модели используются. 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50112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Математические пакеты (</a:t>
            </a:r>
            <a:r>
              <a:rPr lang="en-US" sz="3200" dirty="0" smtClean="0"/>
              <a:t>Mathematics</a:t>
            </a:r>
            <a:r>
              <a:rPr lang="ru-RU" sz="3200" dirty="0" smtClean="0"/>
              <a:t>, </a:t>
            </a:r>
            <a:r>
              <a:rPr lang="en-US" sz="3200" dirty="0" smtClean="0"/>
              <a:t>MATLAB</a:t>
            </a:r>
            <a:r>
              <a:rPr lang="ru-RU" sz="3200" dirty="0" smtClean="0"/>
              <a:t>, </a:t>
            </a:r>
            <a:r>
              <a:rPr lang="en-US" sz="3200" dirty="0" smtClean="0"/>
              <a:t>Maple</a:t>
            </a:r>
            <a:r>
              <a:rPr lang="ru-RU" sz="3200" dirty="0" smtClean="0"/>
              <a:t>) используются в случаях, когда математическая модель всей моделированной системы уже построена  и её требуется только исследовать. Математические пакеты позволяют проводить символьные преобразования модели, находить решения управлений в замкнутой форме или решать их численно.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42852"/>
            <a:ext cx="871543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u="sng" dirty="0" smtClean="0"/>
              <a:t>2. Соотношение </a:t>
            </a:r>
            <a:r>
              <a:rPr lang="ru-RU" sz="2800" u="sng" dirty="0" smtClean="0"/>
              <a:t>между моделью и </a:t>
            </a:r>
            <a:r>
              <a:rPr lang="ru-RU" sz="2800" u="sng" dirty="0" smtClean="0"/>
              <a:t>оригиналом</a:t>
            </a:r>
            <a:endParaRPr lang="ru-RU" sz="2800" dirty="0" smtClean="0"/>
          </a:p>
          <a:p>
            <a:pPr lvl="0"/>
            <a:endParaRPr lang="ru-RU" sz="2800" dirty="0" smtClean="0"/>
          </a:p>
          <a:p>
            <a:r>
              <a:rPr lang="ru-RU" sz="2800" dirty="0" smtClean="0"/>
              <a:t>Научной основой моделирования является </a:t>
            </a:r>
            <a:r>
              <a:rPr lang="ru-RU" sz="2800" i="1" dirty="0" smtClean="0"/>
              <a:t>теория подобия</a:t>
            </a:r>
            <a:r>
              <a:rPr lang="ru-RU" sz="2800" dirty="0" smtClean="0"/>
              <a:t>. Основным в этой теории есть понятие </a:t>
            </a:r>
            <a:r>
              <a:rPr lang="ru-RU" sz="2800" i="1" dirty="0" smtClean="0"/>
              <a:t>аналогии</a:t>
            </a:r>
            <a:r>
              <a:rPr lang="ru-RU" sz="2800" dirty="0" smtClean="0"/>
              <a:t>, т.е. подобие объектов за некоторыми признаками. Подобные объекты называются </a:t>
            </a:r>
            <a:r>
              <a:rPr lang="ru-RU" sz="2800" i="1" dirty="0" smtClean="0"/>
              <a:t>аналогами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Аналогия между объектами может устанавливаться по качественным, по количественным признакам или по тем и другим.</a:t>
            </a:r>
          </a:p>
          <a:p>
            <a:r>
              <a:rPr lang="ru-RU" sz="2800" dirty="0" smtClean="0"/>
              <a:t>Основным видом количественной аналогии является </a:t>
            </a:r>
            <a:r>
              <a:rPr lang="ru-RU" sz="2800" i="1" dirty="0" smtClean="0"/>
              <a:t>математическое подобие. </a:t>
            </a:r>
            <a:r>
              <a:rPr lang="ru-RU" sz="2800" dirty="0" smtClean="0"/>
              <a:t>Объекты в этом случае описываются аналогичными уравнениями или функциями, отличающимися только значениями коэффициентов или констант.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5725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Компонентное моделирование широко используется при проектировании технических объектов. При этом описание моделируемой системы строится из компонентов(в том числе и готовых библиотечных), а совокупная математическая модель формируется пакетом автоматически. Размерность и сложность совокупной системы уравнений таковы, что их решение приходится искать численно. Символьные вычисления если и проводятся, то лишь при решении отдельных вспомогательных задачах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64399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Другим видом количественной аналогии можно считать </a:t>
            </a:r>
            <a:r>
              <a:rPr lang="ru-RU" sz="2800" i="1" dirty="0" smtClean="0"/>
              <a:t>физическое подобие. </a:t>
            </a:r>
            <a:r>
              <a:rPr lang="ru-RU" sz="2800" dirty="0" smtClean="0"/>
              <a:t>В этом случае объекты не могут бить описаны математически, и их подобие определяется соотношением физических параметров, которые характеризуют исследуемый процесс в оригинале и на модели.</a:t>
            </a:r>
          </a:p>
          <a:p>
            <a:r>
              <a:rPr lang="ru-RU" sz="2800" dirty="0" smtClean="0"/>
              <a:t>Любая модель отражает свойства оригинала лишь частично. И чем больше свойств оригинала отражено в модели, тем ближе модель к оригиналу, тем она точнее. Но одновременно с повышением точности модели растет и её сложность. Исследователю постоянно приходится искать компромисс между желаемой точностью модели и её сложностью.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64399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На степень соответствия между объектом и моделью указывают два понятия: </a:t>
            </a:r>
            <a:r>
              <a:rPr lang="ru-RU" sz="3200" i="1" dirty="0" smtClean="0"/>
              <a:t>изоморфизм и гомоморфизм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Объект и его модель изоморфны, если существует </a:t>
            </a:r>
            <a:r>
              <a:rPr lang="ru-RU" sz="3200" dirty="0" err="1" smtClean="0"/>
              <a:t>взаимнооднозначное</a:t>
            </a:r>
            <a:r>
              <a:rPr lang="ru-RU" sz="3200" dirty="0" smtClean="0"/>
              <a:t> соответствие между ними, благодаря которому можно преобразовать одно представление на другое. Строго доведённый изоморфизм для объектов разной природы дает возможность переносить знания с одной области в другую.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64399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Однако существуют и менее тесные связи между объектом и моделью. Это так называемые гомоморфные связи. Они устанавливают однозначное соответствие только в одну сторону - от модели к объекту. На рис.1 схематично изображена разница изоморфной зависимостей между объектом и моделью для пространства состояний объекта </a:t>
            </a:r>
            <a:r>
              <a:rPr lang="en-US" sz="3200" dirty="0" smtClean="0"/>
              <a:t>Z</a:t>
            </a:r>
            <a:r>
              <a:rPr lang="ru-RU" sz="3200" baseline="-25000" dirty="0" smtClean="0"/>
              <a:t>0</a:t>
            </a:r>
            <a:r>
              <a:rPr lang="ru-RU" sz="3200" dirty="0" smtClean="0"/>
              <a:t> и модели </a:t>
            </a:r>
            <a:r>
              <a:rPr lang="en-US" sz="3200" dirty="0" smtClean="0"/>
              <a:t>Z</a:t>
            </a:r>
            <a:r>
              <a:rPr lang="en-US" sz="3200" baseline="-25000" dirty="0" smtClean="0"/>
              <a:t>M</a:t>
            </a:r>
            <a:r>
              <a:rPr lang="ru-RU" sz="3200" dirty="0" smtClean="0"/>
              <a:t>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2990</Words>
  <PresentationFormat>Экран (4:3)</PresentationFormat>
  <Paragraphs>195</Paragraphs>
  <Slides>60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60</vt:i4>
      </vt:variant>
    </vt:vector>
  </HeadingPairs>
  <TitlesOfParts>
    <vt:vector size="62" baseType="lpstr">
      <vt:lpstr>Тема Office</vt:lpstr>
      <vt:lpstr>Microsoft Equation 3.0</vt:lpstr>
      <vt:lpstr>Лекция 1 Модели и моделирование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 Модели и моделирование</dc:title>
  <dc:creator>1</dc:creator>
  <cp:lastModifiedBy>1</cp:lastModifiedBy>
  <cp:revision>12</cp:revision>
  <dcterms:created xsi:type="dcterms:W3CDTF">2017-09-14T10:54:07Z</dcterms:created>
  <dcterms:modified xsi:type="dcterms:W3CDTF">2017-09-14T12:10:37Z</dcterms:modified>
</cp:coreProperties>
</file>